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5334000" cy="7556500"/>
  <p:notesSz cx="5334000" cy="75565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18" y="6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050" y="2342515"/>
            <a:ext cx="453390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100" y="4231640"/>
            <a:ext cx="373380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700" y="1737995"/>
            <a:ext cx="232029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7010" y="1737995"/>
            <a:ext cx="232029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6700" y="302260"/>
            <a:ext cx="4800600" cy="1209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700" y="1737995"/>
            <a:ext cx="480060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3560" y="7027545"/>
            <a:ext cx="1706880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700" y="7027545"/>
            <a:ext cx="1226820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0480" y="7027545"/>
            <a:ext cx="1226820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25367" y="1568450"/>
            <a:ext cx="42514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rgbClr val="FF0000"/>
                </a:solidFill>
                <a:latin typeface="Algerian" pitchFamily="82" charset="0"/>
              </a:rPr>
              <a:t>MANUALE DI PRIMO SOCCORSO</a:t>
            </a:r>
            <a:endParaRPr lang="it-IT" sz="28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 rot="20322964">
            <a:off x="227962" y="3289163"/>
            <a:ext cx="2550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smtClean="0">
                <a:solidFill>
                  <a:schemeClr val="tx2"/>
                </a:solidFill>
              </a:rPr>
              <a:t>112 NUOVO </a:t>
            </a:r>
          </a:p>
          <a:p>
            <a:r>
              <a:rPr lang="it-IT" sz="2000" smtClean="0">
                <a:solidFill>
                  <a:schemeClr val="tx2"/>
                </a:solidFill>
              </a:rPr>
              <a:t>NUMERO </a:t>
            </a:r>
            <a:r>
              <a:rPr lang="it-IT" sz="2000" dirty="0" smtClean="0">
                <a:solidFill>
                  <a:schemeClr val="tx2"/>
                </a:solidFill>
              </a:rPr>
              <a:t>EMERGENZA</a:t>
            </a:r>
            <a:endParaRPr lang="it-IT" sz="2000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7" y="4006850"/>
            <a:ext cx="292417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11150" y="6902486"/>
            <a:ext cx="330200" cy="336550"/>
            <a:chOff x="311150" y="6902486"/>
            <a:chExt cx="330200" cy="336550"/>
          </a:xfrm>
        </p:grpSpPr>
        <p:sp>
          <p:nvSpPr>
            <p:cNvPr id="3" name="object 3"/>
            <p:cNvSpPr/>
            <p:nvPr/>
          </p:nvSpPr>
          <p:spPr>
            <a:xfrm>
              <a:off x="318770" y="6913880"/>
              <a:ext cx="314960" cy="313690"/>
            </a:xfrm>
            <a:custGeom>
              <a:avLst/>
              <a:gdLst/>
              <a:ahLst/>
              <a:cxnLst/>
              <a:rect l="l" t="t" r="r" b="b"/>
              <a:pathLst>
                <a:path w="314959" h="313690">
                  <a:moveTo>
                    <a:pt x="157479" y="0"/>
                  </a:moveTo>
                  <a:lnTo>
                    <a:pt x="107939" y="7965"/>
                  </a:lnTo>
                  <a:lnTo>
                    <a:pt x="64739" y="30195"/>
                  </a:lnTo>
                  <a:lnTo>
                    <a:pt x="30561" y="64190"/>
                  </a:lnTo>
                  <a:lnTo>
                    <a:pt x="8087" y="107452"/>
                  </a:lnTo>
                  <a:lnTo>
                    <a:pt x="0" y="157480"/>
                  </a:lnTo>
                  <a:lnTo>
                    <a:pt x="8087" y="206888"/>
                  </a:lnTo>
                  <a:lnTo>
                    <a:pt x="30561" y="249773"/>
                  </a:lnTo>
                  <a:lnTo>
                    <a:pt x="64739" y="283575"/>
                  </a:lnTo>
                  <a:lnTo>
                    <a:pt x="107939" y="305734"/>
                  </a:lnTo>
                  <a:lnTo>
                    <a:pt x="157479" y="313690"/>
                  </a:lnTo>
                  <a:lnTo>
                    <a:pt x="207507" y="305734"/>
                  </a:lnTo>
                  <a:lnTo>
                    <a:pt x="250769" y="283575"/>
                  </a:lnTo>
                  <a:lnTo>
                    <a:pt x="284764" y="249773"/>
                  </a:lnTo>
                  <a:lnTo>
                    <a:pt x="306994" y="206888"/>
                  </a:lnTo>
                  <a:lnTo>
                    <a:pt x="314959" y="157480"/>
                  </a:lnTo>
                  <a:lnTo>
                    <a:pt x="306994" y="107452"/>
                  </a:lnTo>
                  <a:lnTo>
                    <a:pt x="284764" y="64190"/>
                  </a:lnTo>
                  <a:lnTo>
                    <a:pt x="250769" y="30195"/>
                  </a:lnTo>
                  <a:lnTo>
                    <a:pt x="207507" y="7965"/>
                  </a:lnTo>
                  <a:lnTo>
                    <a:pt x="157479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18770" y="6913880"/>
              <a:ext cx="314960" cy="314960"/>
            </a:xfrm>
            <a:custGeom>
              <a:avLst/>
              <a:gdLst/>
              <a:ahLst/>
              <a:cxnLst/>
              <a:rect l="l" t="t" r="r" b="b"/>
              <a:pathLst>
                <a:path w="314959" h="314959">
                  <a:moveTo>
                    <a:pt x="314959" y="157480"/>
                  </a:moveTo>
                  <a:lnTo>
                    <a:pt x="306994" y="206888"/>
                  </a:lnTo>
                  <a:lnTo>
                    <a:pt x="284764" y="249773"/>
                  </a:lnTo>
                  <a:lnTo>
                    <a:pt x="250769" y="283575"/>
                  </a:lnTo>
                  <a:lnTo>
                    <a:pt x="207507" y="305734"/>
                  </a:lnTo>
                  <a:lnTo>
                    <a:pt x="157479" y="313690"/>
                  </a:lnTo>
                  <a:lnTo>
                    <a:pt x="107939" y="305734"/>
                  </a:lnTo>
                  <a:lnTo>
                    <a:pt x="64739" y="283575"/>
                  </a:lnTo>
                  <a:lnTo>
                    <a:pt x="30561" y="249773"/>
                  </a:lnTo>
                  <a:lnTo>
                    <a:pt x="8087" y="206888"/>
                  </a:lnTo>
                  <a:lnTo>
                    <a:pt x="0" y="157480"/>
                  </a:lnTo>
                  <a:lnTo>
                    <a:pt x="8087" y="107452"/>
                  </a:lnTo>
                  <a:lnTo>
                    <a:pt x="30561" y="64190"/>
                  </a:lnTo>
                  <a:lnTo>
                    <a:pt x="64739" y="30195"/>
                  </a:lnTo>
                  <a:lnTo>
                    <a:pt x="107939" y="7965"/>
                  </a:lnTo>
                  <a:lnTo>
                    <a:pt x="157479" y="0"/>
                  </a:lnTo>
                  <a:lnTo>
                    <a:pt x="207507" y="7965"/>
                  </a:lnTo>
                  <a:lnTo>
                    <a:pt x="250769" y="30195"/>
                  </a:lnTo>
                  <a:lnTo>
                    <a:pt x="284764" y="64190"/>
                  </a:lnTo>
                  <a:lnTo>
                    <a:pt x="306994" y="107452"/>
                  </a:lnTo>
                  <a:lnTo>
                    <a:pt x="314959" y="157480"/>
                  </a:lnTo>
                  <a:close/>
                </a:path>
                <a:path w="314959" h="314959">
                  <a:moveTo>
                    <a:pt x="0" y="0"/>
                  </a:moveTo>
                  <a:lnTo>
                    <a:pt x="0" y="0"/>
                  </a:lnTo>
                </a:path>
                <a:path w="314959" h="314959">
                  <a:moveTo>
                    <a:pt x="314959" y="314960"/>
                  </a:moveTo>
                  <a:lnTo>
                    <a:pt x="314959" y="31496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1150" y="6906260"/>
              <a:ext cx="330200" cy="328930"/>
            </a:xfrm>
            <a:custGeom>
              <a:avLst/>
              <a:gdLst/>
              <a:ahLst/>
              <a:cxnLst/>
              <a:rect l="l" t="t" r="r" b="b"/>
              <a:pathLst>
                <a:path w="330200" h="328929">
                  <a:moveTo>
                    <a:pt x="322580" y="165100"/>
                  </a:moveTo>
                  <a:lnTo>
                    <a:pt x="314614" y="214508"/>
                  </a:lnTo>
                  <a:lnTo>
                    <a:pt x="292384" y="257393"/>
                  </a:lnTo>
                  <a:lnTo>
                    <a:pt x="258389" y="291195"/>
                  </a:lnTo>
                  <a:lnTo>
                    <a:pt x="215127" y="313354"/>
                  </a:lnTo>
                  <a:lnTo>
                    <a:pt x="165100" y="321310"/>
                  </a:lnTo>
                  <a:lnTo>
                    <a:pt x="115559" y="313354"/>
                  </a:lnTo>
                  <a:lnTo>
                    <a:pt x="72359" y="291195"/>
                  </a:lnTo>
                  <a:lnTo>
                    <a:pt x="38181" y="257393"/>
                  </a:lnTo>
                  <a:lnTo>
                    <a:pt x="15707" y="214508"/>
                  </a:lnTo>
                  <a:lnTo>
                    <a:pt x="7620" y="165100"/>
                  </a:lnTo>
                  <a:lnTo>
                    <a:pt x="15707" y="115072"/>
                  </a:lnTo>
                  <a:lnTo>
                    <a:pt x="38181" y="71810"/>
                  </a:lnTo>
                  <a:lnTo>
                    <a:pt x="72359" y="37815"/>
                  </a:lnTo>
                  <a:lnTo>
                    <a:pt x="115559" y="15585"/>
                  </a:lnTo>
                  <a:lnTo>
                    <a:pt x="165100" y="7620"/>
                  </a:lnTo>
                  <a:lnTo>
                    <a:pt x="215127" y="15585"/>
                  </a:lnTo>
                  <a:lnTo>
                    <a:pt x="258389" y="37815"/>
                  </a:lnTo>
                  <a:lnTo>
                    <a:pt x="292384" y="71810"/>
                  </a:lnTo>
                  <a:lnTo>
                    <a:pt x="314614" y="115072"/>
                  </a:lnTo>
                  <a:lnTo>
                    <a:pt x="322580" y="165100"/>
                  </a:lnTo>
                  <a:close/>
                </a:path>
                <a:path w="330200" h="328929">
                  <a:moveTo>
                    <a:pt x="0" y="0"/>
                  </a:moveTo>
                  <a:lnTo>
                    <a:pt x="0" y="0"/>
                  </a:lnTo>
                </a:path>
                <a:path w="330200" h="328929">
                  <a:moveTo>
                    <a:pt x="330200" y="328930"/>
                  </a:moveTo>
                  <a:lnTo>
                    <a:pt x="330200" y="328930"/>
                  </a:lnTo>
                </a:path>
              </a:pathLst>
            </a:custGeom>
            <a:ln w="7547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0" y="984250"/>
            <a:ext cx="5334000" cy="147320"/>
            <a:chOff x="0" y="984250"/>
            <a:chExt cx="5334000" cy="147320"/>
          </a:xfrm>
        </p:grpSpPr>
        <p:sp>
          <p:nvSpPr>
            <p:cNvPr id="7" name="object 7"/>
            <p:cNvSpPr/>
            <p:nvPr/>
          </p:nvSpPr>
          <p:spPr>
            <a:xfrm>
              <a:off x="0" y="984250"/>
              <a:ext cx="5334000" cy="147320"/>
            </a:xfrm>
            <a:custGeom>
              <a:avLst/>
              <a:gdLst/>
              <a:ahLst/>
              <a:cxnLst/>
              <a:rect l="l" t="t" r="r" b="b"/>
              <a:pathLst>
                <a:path w="5334000" h="147319">
                  <a:moveTo>
                    <a:pt x="0" y="147320"/>
                  </a:moveTo>
                  <a:lnTo>
                    <a:pt x="5334000" y="14732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984250"/>
              <a:ext cx="5334000" cy="147320"/>
            </a:xfrm>
            <a:custGeom>
              <a:avLst/>
              <a:gdLst/>
              <a:ahLst/>
              <a:cxnLst/>
              <a:rect l="l" t="t" r="r" b="b"/>
              <a:pathLst>
                <a:path w="5334000" h="147319">
                  <a:moveTo>
                    <a:pt x="0" y="147320"/>
                  </a:moveTo>
                  <a:lnTo>
                    <a:pt x="5334000" y="14732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  <a:path w="5334000" h="147319">
                  <a:moveTo>
                    <a:pt x="0" y="0"/>
                  </a:moveTo>
                  <a:lnTo>
                    <a:pt x="0" y="0"/>
                  </a:lnTo>
                </a:path>
                <a:path w="5334000" h="147319">
                  <a:moveTo>
                    <a:pt x="5334000" y="147320"/>
                  </a:moveTo>
                  <a:lnTo>
                    <a:pt x="5334000" y="14732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47979" y="1398270"/>
            <a:ext cx="4677410" cy="536194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48895" algn="just">
              <a:lnSpc>
                <a:spcPct val="104200"/>
              </a:lnSpc>
              <a:spcBef>
                <a:spcPts val="50"/>
              </a:spcBef>
            </a:pPr>
            <a:r>
              <a:rPr sz="1000" i="1" spc="-5" dirty="0">
                <a:latin typeface="Calibri"/>
                <a:cs typeface="Calibri"/>
              </a:rPr>
              <a:t>si mischi con quella </a:t>
            </a:r>
            <a:r>
              <a:rPr sz="1000" i="1" spc="-10" dirty="0">
                <a:latin typeface="Calibri"/>
                <a:cs typeface="Calibri"/>
              </a:rPr>
              <a:t>ricca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anidride carbonica espirata </a:t>
            </a:r>
            <a:r>
              <a:rPr sz="1000" i="1" spc="-10" dirty="0">
                <a:latin typeface="Calibri"/>
                <a:cs typeface="Calibri"/>
              </a:rPr>
              <a:t>dall’infortunato, riduce </a:t>
            </a:r>
            <a:r>
              <a:rPr sz="1000" i="1" spc="-5" dirty="0">
                <a:latin typeface="Calibri"/>
                <a:cs typeface="Calibri"/>
              </a:rPr>
              <a:t>il rischio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infezioni</a:t>
            </a:r>
            <a:r>
              <a:rPr sz="1000" i="1" dirty="0">
                <a:latin typeface="Calibri"/>
                <a:cs typeface="Calibri"/>
              </a:rPr>
              <a:t> 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permette</a:t>
            </a:r>
            <a:r>
              <a:rPr sz="1000" i="1" spc="-5" dirty="0">
                <a:latin typeface="Calibri"/>
                <a:cs typeface="Calibri"/>
              </a:rPr>
              <a:t> il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collegamento </a:t>
            </a:r>
            <a:r>
              <a:rPr sz="1000" i="1" dirty="0">
                <a:latin typeface="Calibri"/>
                <a:cs typeface="Calibri"/>
              </a:rPr>
              <a:t>ad</a:t>
            </a:r>
            <a:r>
              <a:rPr sz="1000" i="1" spc="-5" dirty="0">
                <a:latin typeface="Calibri"/>
                <a:cs typeface="Calibri"/>
              </a:rPr>
              <a:t> una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fonte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ossigeno.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VENTILAZIONE</a:t>
            </a:r>
            <a:r>
              <a:rPr sz="1000" i="1" spc="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CON</a:t>
            </a:r>
            <a:r>
              <a:rPr sz="1000" i="1" spc="-1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AMBU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25" dirty="0">
                <a:solidFill>
                  <a:srgbClr val="D12229"/>
                </a:solidFill>
                <a:latin typeface="Calibri"/>
                <a:cs typeface="Calibri"/>
              </a:rPr>
              <a:t>(PALLONE</a:t>
            </a:r>
            <a:r>
              <a:rPr sz="1000" i="1" spc="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5" dirty="0">
                <a:solidFill>
                  <a:srgbClr val="D12229"/>
                </a:solidFill>
                <a:latin typeface="Calibri"/>
                <a:cs typeface="Calibri"/>
              </a:rPr>
              <a:t>AUTOESPANSIBILE-MASCHERA)</a:t>
            </a:r>
            <a:endParaRPr sz="1000">
              <a:latin typeface="Calibri"/>
              <a:cs typeface="Calibri"/>
            </a:endParaRPr>
          </a:p>
          <a:p>
            <a:pPr marL="12700" marR="5080" algn="just">
              <a:lnSpc>
                <a:spcPct val="99900"/>
              </a:lnSpc>
            </a:pP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9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ventilazione</a:t>
            </a:r>
            <a:r>
              <a:rPr sz="1000" i="1" spc="10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10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questa</a:t>
            </a:r>
            <a:r>
              <a:rPr sz="1000" i="1" spc="10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tecnica</a:t>
            </a:r>
            <a:r>
              <a:rPr sz="1000" i="1" spc="10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è</a:t>
            </a:r>
            <a:r>
              <a:rPr sz="1000" i="1" spc="10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quella</a:t>
            </a:r>
            <a:r>
              <a:rPr sz="1000" i="1" spc="10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più</a:t>
            </a:r>
            <a:r>
              <a:rPr sz="1000" i="1" spc="10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efficace</a:t>
            </a:r>
            <a:r>
              <a:rPr sz="1000" i="1" spc="8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soprattutto</a:t>
            </a:r>
            <a:r>
              <a:rPr sz="1000" i="1" spc="10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</a:t>
            </a:r>
            <a:r>
              <a:rPr sz="1000" i="1" spc="95" dirty="0">
                <a:latin typeface="Calibri"/>
                <a:cs typeface="Calibri"/>
              </a:rPr>
              <a:t> </a:t>
            </a:r>
            <a:r>
              <a:rPr sz="1000" i="1" spc="-35" dirty="0">
                <a:latin typeface="Calibri"/>
                <a:cs typeface="Calibri"/>
              </a:rPr>
              <a:t>l’Ambu</a:t>
            </a:r>
            <a:r>
              <a:rPr sz="1000" i="1" spc="9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è</a:t>
            </a:r>
            <a:r>
              <a:rPr sz="1000" i="1" spc="10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collegato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ad una </a:t>
            </a:r>
            <a:r>
              <a:rPr sz="1000" i="1" spc="-15" dirty="0">
                <a:latin typeface="Calibri"/>
                <a:cs typeface="Calibri"/>
              </a:rPr>
              <a:t>fonte </a:t>
            </a:r>
            <a:r>
              <a:rPr sz="1000" i="1" spc="-5" dirty="0">
                <a:latin typeface="Calibri"/>
                <a:cs typeface="Calibri"/>
              </a:rPr>
              <a:t>di ossigeno ma </a:t>
            </a:r>
            <a:r>
              <a:rPr sz="1000" i="1" dirty="0">
                <a:latin typeface="Calibri"/>
                <a:cs typeface="Calibri"/>
              </a:rPr>
              <a:t>è </a:t>
            </a:r>
            <a:r>
              <a:rPr sz="1000" i="1" spc="-10" dirty="0">
                <a:latin typeface="Calibri"/>
                <a:cs typeface="Calibri"/>
              </a:rPr>
              <a:t>praticabile </a:t>
            </a:r>
            <a:r>
              <a:rPr sz="1000" i="1" spc="-5" dirty="0">
                <a:latin typeface="Calibri"/>
                <a:cs typeface="Calibri"/>
              </a:rPr>
              <a:t>solo se sono </a:t>
            </a:r>
            <a:r>
              <a:rPr sz="1000" i="1" spc="-10" dirty="0">
                <a:latin typeface="Calibri"/>
                <a:cs typeface="Calibri"/>
              </a:rPr>
              <a:t>presenti </a:t>
            </a:r>
            <a:r>
              <a:rPr sz="1000" i="1" spc="-5" dirty="0">
                <a:latin typeface="Calibri"/>
                <a:cs typeface="Calibri"/>
              </a:rPr>
              <a:t>due </a:t>
            </a:r>
            <a:r>
              <a:rPr sz="1000" i="1" spc="-10" dirty="0">
                <a:latin typeface="Calibri"/>
                <a:cs typeface="Calibri"/>
              </a:rPr>
              <a:t>soccorritori. </a:t>
            </a:r>
            <a:r>
              <a:rPr sz="1000" i="1" spc="-5" dirty="0">
                <a:latin typeface="Calibri"/>
                <a:cs typeface="Calibri"/>
              </a:rPr>
              <a:t>Alcuni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modelli di Ambu sono muniti </a:t>
            </a:r>
            <a:r>
              <a:rPr sz="1000" i="1" dirty="0">
                <a:latin typeface="Calibri"/>
                <a:cs typeface="Calibri"/>
              </a:rPr>
              <a:t>di un </a:t>
            </a:r>
            <a:r>
              <a:rPr sz="1000" i="1" spc="-15" dirty="0">
                <a:latin typeface="Calibri"/>
                <a:cs typeface="Calibri"/>
              </a:rPr>
              <a:t>sacchetto </a:t>
            </a:r>
            <a:r>
              <a:rPr sz="1000" i="1" spc="-5" dirty="0">
                <a:latin typeface="Calibri"/>
                <a:cs typeface="Calibri"/>
              </a:rPr>
              <a:t>che </a:t>
            </a:r>
            <a:r>
              <a:rPr sz="1000" i="1" spc="-15" dirty="0">
                <a:latin typeface="Calibri"/>
                <a:cs typeface="Calibri"/>
              </a:rPr>
              <a:t>permette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aumentare la concentrazione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 ossi- geno. Un </a:t>
            </a:r>
            <a:r>
              <a:rPr sz="1000" i="1" spc="-10" dirty="0">
                <a:latin typeface="Calibri"/>
                <a:cs typeface="Calibri"/>
              </a:rPr>
              <a:t>soccorritore </a:t>
            </a:r>
            <a:r>
              <a:rPr sz="1000" i="1" spc="-5" dirty="0">
                <a:latin typeface="Calibri"/>
                <a:cs typeface="Calibri"/>
              </a:rPr>
              <a:t>si </a:t>
            </a:r>
            <a:r>
              <a:rPr sz="1000" i="1" dirty="0">
                <a:latin typeface="Calibri"/>
                <a:cs typeface="Calibri"/>
              </a:rPr>
              <a:t>pone </a:t>
            </a:r>
            <a:r>
              <a:rPr sz="1000" i="1" spc="-5" dirty="0">
                <a:latin typeface="Calibri"/>
                <a:cs typeface="Calibri"/>
              </a:rPr>
              <a:t>dietro la </a:t>
            </a:r>
            <a:r>
              <a:rPr sz="1000" i="1" spc="-10" dirty="0">
                <a:latin typeface="Calibri"/>
                <a:cs typeface="Calibri"/>
              </a:rPr>
              <a:t>testa </a:t>
            </a:r>
            <a:r>
              <a:rPr sz="1000" i="1" spc="-5" dirty="0">
                <a:latin typeface="Calibri"/>
                <a:cs typeface="Calibri"/>
              </a:rPr>
              <a:t>dell’infortunato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copre la </a:t>
            </a:r>
            <a:r>
              <a:rPr sz="1000" i="1" spc="-10" dirty="0">
                <a:latin typeface="Calibri"/>
                <a:cs typeface="Calibri"/>
              </a:rPr>
              <a:t>bocca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il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naso con la maschera, mantenendo il viso </a:t>
            </a:r>
            <a:r>
              <a:rPr sz="1000" i="1" spc="-10" dirty="0">
                <a:latin typeface="Calibri"/>
                <a:cs typeface="Calibri"/>
              </a:rPr>
              <a:t>sollevato </a:t>
            </a:r>
            <a:r>
              <a:rPr sz="1000" i="1" spc="-5" dirty="0">
                <a:latin typeface="Calibri"/>
                <a:cs typeface="Calibri"/>
              </a:rPr>
              <a:t>(mano sul </a:t>
            </a:r>
            <a:r>
              <a:rPr sz="1000" i="1" spc="-10" dirty="0">
                <a:latin typeface="Calibri"/>
                <a:cs typeface="Calibri"/>
              </a:rPr>
              <a:t>fronte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due dita </a:t>
            </a:r>
            <a:r>
              <a:rPr sz="1000" i="1" spc="-15" dirty="0">
                <a:latin typeface="Calibri"/>
                <a:cs typeface="Calibri"/>
              </a:rPr>
              <a:t>sotto </a:t>
            </a:r>
            <a:r>
              <a:rPr sz="1000" i="1" spc="-5" dirty="0">
                <a:latin typeface="Calibri"/>
                <a:cs typeface="Calibri"/>
              </a:rPr>
              <a:t>la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mandibola),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l’altra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mano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comprime</a:t>
            </a:r>
            <a:r>
              <a:rPr sz="1000" i="1" spc="204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pallone in </a:t>
            </a:r>
            <a:r>
              <a:rPr sz="1000" i="1" dirty="0">
                <a:latin typeface="Calibri"/>
                <a:cs typeface="Calibri"/>
              </a:rPr>
              <a:t>modo da </a:t>
            </a:r>
            <a:r>
              <a:rPr sz="1000" i="1" spc="-10" dirty="0">
                <a:latin typeface="Calibri"/>
                <a:cs typeface="Calibri"/>
              </a:rPr>
              <a:t>soffiare</a:t>
            </a:r>
            <a:r>
              <a:rPr sz="1000" i="1" spc="204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l’aria</a:t>
            </a:r>
            <a:r>
              <a:rPr sz="1000" i="1" spc="18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all’interno </a:t>
            </a:r>
            <a:r>
              <a:rPr sz="1000" i="1" spc="-5" dirty="0">
                <a:latin typeface="Calibri"/>
                <a:cs typeface="Calibri"/>
              </a:rPr>
              <a:t> della </a:t>
            </a:r>
            <a:r>
              <a:rPr sz="1000" i="1" spc="-10" dirty="0">
                <a:latin typeface="Calibri"/>
                <a:cs typeface="Calibri"/>
              </a:rPr>
              <a:t>cavità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orale.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00">
              <a:latin typeface="Calibri"/>
              <a:cs typeface="Calibri"/>
            </a:endParaRPr>
          </a:p>
          <a:p>
            <a:pPr marL="12700" marR="5080" algn="just">
              <a:lnSpc>
                <a:spcPct val="105800"/>
              </a:lnSpc>
            </a:pPr>
            <a:r>
              <a:rPr sz="1000" i="1" spc="-5" dirty="0">
                <a:latin typeface="Calibri"/>
                <a:cs typeface="Calibri"/>
              </a:rPr>
              <a:t>Qualunque tecnica si usi per </a:t>
            </a:r>
            <a:r>
              <a:rPr sz="1000" i="1" spc="-10" dirty="0">
                <a:latin typeface="Calibri"/>
                <a:cs typeface="Calibri"/>
              </a:rPr>
              <a:t>praticare </a:t>
            </a:r>
            <a:r>
              <a:rPr sz="1000" i="1" spc="-5" dirty="0">
                <a:latin typeface="Calibri"/>
                <a:cs typeface="Calibri"/>
              </a:rPr>
              <a:t>la ventilazione la penetrazione </a:t>
            </a:r>
            <a:r>
              <a:rPr sz="1000" i="1" spc="-25" dirty="0">
                <a:latin typeface="Calibri"/>
                <a:cs typeface="Calibri"/>
              </a:rPr>
              <a:t>d’aria </a:t>
            </a:r>
            <a:r>
              <a:rPr sz="1000" i="1" spc="-5" dirty="0">
                <a:latin typeface="Calibri"/>
                <a:cs typeface="Calibri"/>
              </a:rPr>
              <a:t>deve essere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eseguita in modo lento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10" dirty="0">
                <a:latin typeface="Calibri"/>
                <a:cs typeface="Calibri"/>
              </a:rPr>
              <a:t>continuo </a:t>
            </a:r>
            <a:r>
              <a:rPr sz="1000" i="1" spc="-5" dirty="0">
                <a:latin typeface="Calibri"/>
                <a:cs typeface="Calibri"/>
              </a:rPr>
              <a:t>poiché se </a:t>
            </a:r>
            <a:r>
              <a:rPr sz="1000" i="1" spc="-25" dirty="0">
                <a:latin typeface="Calibri"/>
                <a:cs typeface="Calibri"/>
              </a:rPr>
              <a:t>l’aria </a:t>
            </a:r>
            <a:r>
              <a:rPr sz="1000" i="1" spc="-5" dirty="0">
                <a:latin typeface="Calibri"/>
                <a:cs typeface="Calibri"/>
              </a:rPr>
              <a:t>penetra troppo velocemente si può in-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combere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una distensione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gastrica.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00">
              <a:latin typeface="Calibri"/>
              <a:cs typeface="Calibri"/>
            </a:endParaRPr>
          </a:p>
          <a:p>
            <a:pPr marL="12700" marR="17780" algn="just">
              <a:lnSpc>
                <a:spcPct val="108300"/>
              </a:lnSpc>
            </a:pPr>
            <a:r>
              <a:rPr sz="1000" i="1" spc="-10" dirty="0">
                <a:latin typeface="Calibri"/>
                <a:cs typeface="Calibri"/>
              </a:rPr>
              <a:t>Fermarsi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per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controllare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l’infortunato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solo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riprende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 </a:t>
            </a:r>
            <a:r>
              <a:rPr sz="1000" i="1" spc="-5" dirty="0">
                <a:latin typeface="Calibri"/>
                <a:cs typeface="Calibri"/>
              </a:rPr>
              <a:t>respirare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normalmente,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 </a:t>
            </a:r>
            <a:r>
              <a:rPr sz="1000" i="1" spc="-10" dirty="0">
                <a:latin typeface="Calibri"/>
                <a:cs typeface="Calibri"/>
              </a:rPr>
              <a:t>tossire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o 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muoversi,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altrimenti </a:t>
            </a: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-5" dirty="0">
                <a:latin typeface="Calibri"/>
                <a:cs typeface="Calibri"/>
              </a:rPr>
              <a:t> interrompere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 rianimazione.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800">
              <a:latin typeface="Calibri"/>
              <a:cs typeface="Calibri"/>
            </a:endParaRPr>
          </a:p>
          <a:p>
            <a:pPr marL="12700" marR="5080" algn="just">
              <a:lnSpc>
                <a:spcPct val="105400"/>
              </a:lnSpc>
            </a:pPr>
            <a:r>
              <a:rPr sz="1000" i="1" spc="-5" dirty="0">
                <a:latin typeface="Calibri"/>
                <a:cs typeface="Calibri"/>
              </a:rPr>
              <a:t>Ogni due minuti, </a:t>
            </a:r>
            <a:r>
              <a:rPr sz="1000" i="1" dirty="0">
                <a:latin typeface="Calibri"/>
                <a:cs typeface="Calibri"/>
              </a:rPr>
              <a:t>dopo </a:t>
            </a:r>
            <a:r>
              <a:rPr sz="1000" i="1" spc="-10" dirty="0">
                <a:latin typeface="Calibri"/>
                <a:cs typeface="Calibri"/>
              </a:rPr>
              <a:t>circa </a:t>
            </a:r>
            <a:r>
              <a:rPr sz="1000" i="1" spc="-5" dirty="0">
                <a:latin typeface="Calibri"/>
                <a:cs typeface="Calibri"/>
              </a:rPr>
              <a:t>6/7 cicli 30:2, se sono presenti più </a:t>
            </a:r>
            <a:r>
              <a:rPr sz="1000" i="1" spc="-10" dirty="0">
                <a:latin typeface="Calibri"/>
                <a:cs typeface="Calibri"/>
              </a:rPr>
              <a:t>soccorritori </a:t>
            </a:r>
            <a:r>
              <a:rPr sz="1000" i="1" dirty="0">
                <a:latin typeface="Calibri"/>
                <a:cs typeface="Calibri"/>
              </a:rPr>
              <a:t>ci </a:t>
            </a:r>
            <a:r>
              <a:rPr sz="1000" i="1" spc="-5" dirty="0">
                <a:latin typeface="Calibri"/>
                <a:cs typeface="Calibri"/>
              </a:rPr>
              <a:t>deve essere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un’alternanza soprattutto </a:t>
            </a:r>
            <a:r>
              <a:rPr sz="1000" i="1" spc="-5" dirty="0">
                <a:latin typeface="Calibri"/>
                <a:cs typeface="Calibri"/>
              </a:rPr>
              <a:t>per </a:t>
            </a:r>
            <a:r>
              <a:rPr sz="1000" i="1" dirty="0">
                <a:latin typeface="Calibri"/>
                <a:cs typeface="Calibri"/>
              </a:rPr>
              <a:t>chi </a:t>
            </a:r>
            <a:r>
              <a:rPr sz="1000" i="1" spc="-5" dirty="0">
                <a:latin typeface="Calibri"/>
                <a:cs typeface="Calibri"/>
              </a:rPr>
              <a:t>comprime il torace. Così si </a:t>
            </a:r>
            <a:r>
              <a:rPr sz="1000" i="1" spc="-10" dirty="0">
                <a:latin typeface="Calibri"/>
                <a:cs typeface="Calibri"/>
              </a:rPr>
              <a:t>evita </a:t>
            </a:r>
            <a:r>
              <a:rPr sz="1000" i="1" spc="-20" dirty="0">
                <a:latin typeface="Calibri"/>
                <a:cs typeface="Calibri"/>
              </a:rPr>
              <a:t>l’affaticamento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la com-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promissione delle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compressioni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toraciche.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DEFIBRILLAZIONE</a:t>
            </a:r>
            <a:r>
              <a:rPr sz="1000" i="1" spc="-3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PRECOCE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IL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20" dirty="0">
                <a:solidFill>
                  <a:srgbClr val="D12229"/>
                </a:solidFill>
                <a:latin typeface="Calibri"/>
                <a:cs typeface="Calibri"/>
              </a:rPr>
              <a:t>DEFIBRILATORE</a:t>
            </a:r>
            <a:r>
              <a:rPr sz="1000" i="1" spc="1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25" dirty="0">
                <a:solidFill>
                  <a:srgbClr val="D12229"/>
                </a:solidFill>
                <a:latin typeface="Calibri"/>
                <a:cs typeface="Calibri"/>
              </a:rPr>
              <a:t>SEMIAUTOMATICO</a:t>
            </a:r>
            <a:r>
              <a:rPr sz="1000" i="1" spc="-1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(D.A.E.</a:t>
            </a:r>
            <a:r>
              <a:rPr sz="1000" i="1" spc="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20" dirty="0">
                <a:solidFill>
                  <a:srgbClr val="D12229"/>
                </a:solidFill>
                <a:latin typeface="Calibri"/>
                <a:cs typeface="Calibri"/>
              </a:rPr>
              <a:t>DEFIBRILATORE</a:t>
            </a:r>
            <a:r>
              <a:rPr sz="1000" i="1" spc="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30" dirty="0">
                <a:solidFill>
                  <a:srgbClr val="D12229"/>
                </a:solidFill>
                <a:latin typeface="Calibri"/>
                <a:cs typeface="Calibri"/>
              </a:rPr>
              <a:t>AUTOMATICO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ESTERNO)</a:t>
            </a:r>
            <a:endParaRPr sz="10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La principale </a:t>
            </a:r>
            <a:r>
              <a:rPr sz="1000" i="1" spc="-15" dirty="0">
                <a:latin typeface="Calibri"/>
                <a:cs typeface="Calibri"/>
              </a:rPr>
              <a:t>caratteristica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questo apparecchio (D.A.E.) </a:t>
            </a:r>
            <a:r>
              <a:rPr sz="1000" i="1" dirty="0">
                <a:latin typeface="Calibri"/>
                <a:cs typeface="Calibri"/>
              </a:rPr>
              <a:t>è </a:t>
            </a:r>
            <a:r>
              <a:rPr sz="1000" i="1" spc="-5" dirty="0">
                <a:latin typeface="Calibri"/>
                <a:cs typeface="Calibri"/>
              </a:rPr>
              <a:t>quella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10" dirty="0">
                <a:latin typeface="Calibri"/>
                <a:cs typeface="Calibri"/>
              </a:rPr>
              <a:t>sollevare </a:t>
            </a:r>
            <a:r>
              <a:rPr sz="1000" i="1" spc="-5" dirty="0">
                <a:latin typeface="Calibri"/>
                <a:cs typeface="Calibri"/>
              </a:rPr>
              <a:t>il </a:t>
            </a:r>
            <a:r>
              <a:rPr sz="1000" i="1" spc="-10" dirty="0">
                <a:latin typeface="Calibri"/>
                <a:cs typeface="Calibri"/>
              </a:rPr>
              <a:t>soccorrito- 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re </a:t>
            </a:r>
            <a:r>
              <a:rPr sz="1000" i="1" spc="-5" dirty="0">
                <a:latin typeface="Calibri"/>
                <a:cs typeface="Calibri"/>
              </a:rPr>
              <a:t>dal compito della diagnosi </a:t>
            </a:r>
            <a:r>
              <a:rPr sz="1000" i="1" dirty="0">
                <a:latin typeface="Calibri"/>
                <a:cs typeface="Calibri"/>
              </a:rPr>
              <a:t>del </a:t>
            </a:r>
            <a:r>
              <a:rPr sz="1000" i="1" spc="-5" dirty="0">
                <a:latin typeface="Calibri"/>
                <a:cs typeface="Calibri"/>
              </a:rPr>
              <a:t>ritmo cardiaco. Il D.A.E. </a:t>
            </a:r>
            <a:r>
              <a:rPr sz="1000" i="1" dirty="0">
                <a:latin typeface="Calibri"/>
                <a:cs typeface="Calibri"/>
              </a:rPr>
              <a:t>è un </a:t>
            </a:r>
            <a:r>
              <a:rPr sz="1000" i="1" spc="-5" dirty="0">
                <a:latin typeface="Calibri"/>
                <a:cs typeface="Calibri"/>
              </a:rPr>
              <a:t>apparecchio </a:t>
            </a:r>
            <a:r>
              <a:rPr sz="1000" i="1" dirty="0">
                <a:latin typeface="Calibri"/>
                <a:cs typeface="Calibri"/>
              </a:rPr>
              <a:t>che </a:t>
            </a:r>
            <a:r>
              <a:rPr sz="1000" i="1" spc="-5" dirty="0">
                <a:latin typeface="Calibri"/>
                <a:cs typeface="Calibri"/>
              </a:rPr>
              <a:t>può </a:t>
            </a:r>
            <a:r>
              <a:rPr sz="1000" i="1" spc="-15" dirty="0">
                <a:latin typeface="Calibri"/>
                <a:cs typeface="Calibri"/>
              </a:rPr>
              <a:t>inter- 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rompere il </a:t>
            </a:r>
            <a:r>
              <a:rPr sz="1000" i="1" spc="-15" dirty="0">
                <a:latin typeface="Calibri"/>
                <a:cs typeface="Calibri"/>
              </a:rPr>
              <a:t>battito </a:t>
            </a:r>
            <a:r>
              <a:rPr sz="1000" i="1" spc="-5" dirty="0">
                <a:latin typeface="Calibri"/>
                <a:cs typeface="Calibri"/>
              </a:rPr>
              <a:t>irregolare</a:t>
            </a:r>
            <a:r>
              <a:rPr sz="1000" i="1" spc="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che causa </a:t>
            </a:r>
            <a:r>
              <a:rPr sz="1000" i="1" spc="-20" dirty="0">
                <a:latin typeface="Calibri"/>
                <a:cs typeface="Calibri"/>
              </a:rPr>
              <a:t>l’arresto</a:t>
            </a:r>
            <a:r>
              <a:rPr sz="1000" i="1" spc="18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cardiocircolatorio</a:t>
            </a:r>
            <a:r>
              <a:rPr sz="1000" i="1" spc="204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(ACC) </a:t>
            </a:r>
            <a:r>
              <a:rPr sz="1000" i="1" spc="-5" dirty="0">
                <a:latin typeface="Calibri"/>
                <a:cs typeface="Calibri"/>
              </a:rPr>
              <a:t>con </a:t>
            </a:r>
            <a:r>
              <a:rPr sz="1000" i="1" spc="-10" dirty="0">
                <a:latin typeface="Calibri"/>
                <a:cs typeface="Calibri"/>
              </a:rPr>
              <a:t>l’emanazione </a:t>
            </a:r>
            <a:r>
              <a:rPr sz="1000" i="1" spc="-5" dirty="0">
                <a:latin typeface="Calibri"/>
                <a:cs typeface="Calibri"/>
              </a:rPr>
              <a:t> di una </a:t>
            </a:r>
            <a:r>
              <a:rPr sz="1000" i="1" spc="-10" dirty="0">
                <a:latin typeface="Calibri"/>
                <a:cs typeface="Calibri"/>
              </a:rPr>
              <a:t>scarica </a:t>
            </a:r>
            <a:r>
              <a:rPr sz="1000" i="1" spc="-15" dirty="0">
                <a:latin typeface="Calibri"/>
                <a:cs typeface="Calibri"/>
              </a:rPr>
              <a:t>elettrica </a:t>
            </a:r>
            <a:r>
              <a:rPr sz="1000" i="1" dirty="0">
                <a:latin typeface="Calibri"/>
                <a:cs typeface="Calibri"/>
              </a:rPr>
              <a:t>che </a:t>
            </a:r>
            <a:r>
              <a:rPr sz="1000" i="1" spc="-10" dirty="0">
                <a:latin typeface="Calibri"/>
                <a:cs typeface="Calibri"/>
              </a:rPr>
              <a:t>stabilisce </a:t>
            </a:r>
            <a:r>
              <a:rPr sz="1000" i="1" spc="-5" dirty="0">
                <a:latin typeface="Calibri"/>
                <a:cs typeface="Calibri"/>
              </a:rPr>
              <a:t>automaticamente. </a:t>
            </a:r>
            <a:r>
              <a:rPr sz="1000" i="1" dirty="0">
                <a:latin typeface="Calibri"/>
                <a:cs typeface="Calibri"/>
              </a:rPr>
              <a:t>Il </a:t>
            </a:r>
            <a:r>
              <a:rPr sz="1000" i="1" spc="-5" dirty="0">
                <a:latin typeface="Calibri"/>
                <a:cs typeface="Calibri"/>
              </a:rPr>
              <a:t>D.A.E. ha la </a:t>
            </a:r>
            <a:r>
              <a:rPr sz="1000" i="1" spc="-10" dirty="0">
                <a:latin typeface="Calibri"/>
                <a:cs typeface="Calibri"/>
              </a:rPr>
              <a:t>capacità </a:t>
            </a:r>
            <a:r>
              <a:rPr sz="1000" i="1" spc="-5" dirty="0">
                <a:latin typeface="Calibri"/>
                <a:cs typeface="Calibri"/>
              </a:rPr>
              <a:t>di </a:t>
            </a:r>
            <a:r>
              <a:rPr sz="1000" i="1" spc="-10" dirty="0">
                <a:latin typeface="Calibri"/>
                <a:cs typeface="Calibri"/>
              </a:rPr>
              <a:t>rilevare 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25" dirty="0">
                <a:latin typeface="Calibri"/>
                <a:cs typeface="Calibri"/>
              </a:rPr>
              <a:t>l’attività </a:t>
            </a:r>
            <a:r>
              <a:rPr sz="1000" i="1" spc="-15" dirty="0">
                <a:latin typeface="Calibri"/>
                <a:cs typeface="Calibri"/>
              </a:rPr>
              <a:t>elettrica </a:t>
            </a:r>
            <a:r>
              <a:rPr sz="1000" i="1" dirty="0">
                <a:latin typeface="Calibri"/>
                <a:cs typeface="Calibri"/>
              </a:rPr>
              <a:t>del </a:t>
            </a:r>
            <a:r>
              <a:rPr sz="1000" i="1" spc="-5" dirty="0">
                <a:latin typeface="Calibri"/>
                <a:cs typeface="Calibri"/>
              </a:rPr>
              <a:t>cuore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decidere se si </a:t>
            </a:r>
            <a:r>
              <a:rPr sz="1000" i="1" dirty="0">
                <a:latin typeface="Calibri"/>
                <a:cs typeface="Calibri"/>
              </a:rPr>
              <a:t>è </a:t>
            </a:r>
            <a:r>
              <a:rPr sz="1000" i="1" spc="-5" dirty="0">
                <a:latin typeface="Calibri"/>
                <a:cs typeface="Calibri"/>
              </a:rPr>
              <a:t>opportuno erogare uno shock </a:t>
            </a:r>
            <a:r>
              <a:rPr sz="1000" i="1" spc="-15" dirty="0">
                <a:latin typeface="Calibri"/>
                <a:cs typeface="Calibri"/>
              </a:rPr>
              <a:t>elettrico attra- 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verso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placche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adesive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che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devono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essere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applicate</a:t>
            </a:r>
            <a:r>
              <a:rPr sz="1000" i="1" spc="21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correttamente</a:t>
            </a:r>
            <a:r>
              <a:rPr sz="1000" i="1" spc="20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sul</a:t>
            </a:r>
            <a:r>
              <a:rPr sz="1000" i="1" spc="2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torace 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dell’infor-</a:t>
            </a:r>
            <a:r>
              <a:rPr sz="1000" i="1" spc="-5" dirty="0">
                <a:latin typeface="Calibri"/>
                <a:cs typeface="Calibri"/>
              </a:rPr>
              <a:t> tunato.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Vediamo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insieme come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utilizzare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D.A.E.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00">
              <a:latin typeface="Calibri"/>
              <a:cs typeface="Calibri"/>
            </a:endParaRPr>
          </a:p>
          <a:p>
            <a:pPr marL="12700" marR="43180" algn="just">
              <a:lnSpc>
                <a:spcPct val="108300"/>
              </a:lnSpc>
            </a:pPr>
            <a:r>
              <a:rPr sz="1000" i="1" spc="-15" dirty="0">
                <a:latin typeface="Calibri"/>
                <a:cs typeface="Calibri"/>
              </a:rPr>
              <a:t>L’utilizzo </a:t>
            </a:r>
            <a:r>
              <a:rPr sz="1000" i="1" dirty="0">
                <a:latin typeface="Calibri"/>
                <a:cs typeface="Calibri"/>
              </a:rPr>
              <a:t>del </a:t>
            </a:r>
            <a:r>
              <a:rPr sz="1000" i="1" spc="-5" dirty="0">
                <a:latin typeface="Calibri"/>
                <a:cs typeface="Calibri"/>
              </a:rPr>
              <a:t>D.A.E. </a:t>
            </a:r>
            <a:r>
              <a:rPr sz="1000" i="1" dirty="0">
                <a:latin typeface="Calibri"/>
                <a:cs typeface="Calibri"/>
              </a:rPr>
              <a:t>non è </a:t>
            </a:r>
            <a:r>
              <a:rPr sz="1000" i="1" spc="-5" dirty="0">
                <a:latin typeface="Calibri"/>
                <a:cs typeface="Calibri"/>
              </a:rPr>
              <a:t>sicuro se </a:t>
            </a:r>
            <a:r>
              <a:rPr sz="1000" i="1" dirty="0">
                <a:latin typeface="Calibri"/>
                <a:cs typeface="Calibri"/>
              </a:rPr>
              <a:t>è </a:t>
            </a:r>
            <a:r>
              <a:rPr sz="1000" i="1" spc="-5" dirty="0">
                <a:latin typeface="Calibri"/>
                <a:cs typeface="Calibri"/>
              </a:rPr>
              <a:t>presente acqua </a:t>
            </a:r>
            <a:r>
              <a:rPr sz="1000" i="1" dirty="0">
                <a:latin typeface="Calibri"/>
                <a:cs typeface="Calibri"/>
              </a:rPr>
              <a:t>a </a:t>
            </a:r>
            <a:r>
              <a:rPr sz="1000" i="1" spc="-20" dirty="0">
                <a:latin typeface="Calibri"/>
                <a:cs typeface="Calibri"/>
              </a:rPr>
              <a:t>contatto </a:t>
            </a:r>
            <a:r>
              <a:rPr sz="1000" i="1" spc="-5" dirty="0">
                <a:latin typeface="Calibri"/>
                <a:cs typeface="Calibri"/>
              </a:rPr>
              <a:t>con </a:t>
            </a:r>
            <a:r>
              <a:rPr sz="1000" i="1" spc="-10" dirty="0">
                <a:latin typeface="Calibri"/>
                <a:cs typeface="Calibri"/>
              </a:rPr>
              <a:t>l’infortunato </a:t>
            </a:r>
            <a:r>
              <a:rPr sz="1000" i="1" dirty="0">
                <a:latin typeface="Calibri"/>
                <a:cs typeface="Calibri"/>
              </a:rPr>
              <a:t>o </a:t>
            </a:r>
            <a:r>
              <a:rPr sz="1000" i="1" spc="-5" dirty="0">
                <a:latin typeface="Calibri"/>
                <a:cs typeface="Calibri"/>
              </a:rPr>
              <a:t>con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l’apparecchio.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3700" y="707898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 MT"/>
                <a:cs typeface="Arial MT"/>
              </a:rPr>
              <a:t>8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710429" y="6902486"/>
            <a:ext cx="328930" cy="336550"/>
            <a:chOff x="4710429" y="6902486"/>
            <a:chExt cx="328930" cy="336550"/>
          </a:xfrm>
        </p:grpSpPr>
        <p:sp>
          <p:nvSpPr>
            <p:cNvPr id="3" name="object 3"/>
            <p:cNvSpPr/>
            <p:nvPr/>
          </p:nvSpPr>
          <p:spPr>
            <a:xfrm>
              <a:off x="4718049" y="6913880"/>
              <a:ext cx="313690" cy="313690"/>
            </a:xfrm>
            <a:custGeom>
              <a:avLst/>
              <a:gdLst/>
              <a:ahLst/>
              <a:cxnLst/>
              <a:rect l="l" t="t" r="r" b="b"/>
              <a:pathLst>
                <a:path w="313689" h="313690">
                  <a:moveTo>
                    <a:pt x="156210" y="0"/>
                  </a:moveTo>
                  <a:lnTo>
                    <a:pt x="106801" y="7965"/>
                  </a:lnTo>
                  <a:lnTo>
                    <a:pt x="63916" y="30195"/>
                  </a:lnTo>
                  <a:lnTo>
                    <a:pt x="30114" y="64190"/>
                  </a:lnTo>
                  <a:lnTo>
                    <a:pt x="7955" y="107452"/>
                  </a:lnTo>
                  <a:lnTo>
                    <a:pt x="0" y="157480"/>
                  </a:lnTo>
                  <a:lnTo>
                    <a:pt x="7955" y="206888"/>
                  </a:lnTo>
                  <a:lnTo>
                    <a:pt x="30114" y="249773"/>
                  </a:lnTo>
                  <a:lnTo>
                    <a:pt x="63916" y="283575"/>
                  </a:lnTo>
                  <a:lnTo>
                    <a:pt x="106801" y="305734"/>
                  </a:lnTo>
                  <a:lnTo>
                    <a:pt x="156210" y="313690"/>
                  </a:lnTo>
                  <a:lnTo>
                    <a:pt x="206237" y="305734"/>
                  </a:lnTo>
                  <a:lnTo>
                    <a:pt x="249499" y="283575"/>
                  </a:lnTo>
                  <a:lnTo>
                    <a:pt x="283494" y="249773"/>
                  </a:lnTo>
                  <a:lnTo>
                    <a:pt x="305724" y="206888"/>
                  </a:lnTo>
                  <a:lnTo>
                    <a:pt x="313689" y="157480"/>
                  </a:lnTo>
                  <a:lnTo>
                    <a:pt x="305724" y="107452"/>
                  </a:lnTo>
                  <a:lnTo>
                    <a:pt x="283494" y="64190"/>
                  </a:lnTo>
                  <a:lnTo>
                    <a:pt x="249499" y="30195"/>
                  </a:lnTo>
                  <a:lnTo>
                    <a:pt x="206237" y="7965"/>
                  </a:lnTo>
                  <a:lnTo>
                    <a:pt x="156210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718049" y="6913880"/>
              <a:ext cx="313690" cy="314960"/>
            </a:xfrm>
            <a:custGeom>
              <a:avLst/>
              <a:gdLst/>
              <a:ahLst/>
              <a:cxnLst/>
              <a:rect l="l" t="t" r="r" b="b"/>
              <a:pathLst>
                <a:path w="313689" h="314959">
                  <a:moveTo>
                    <a:pt x="313689" y="157480"/>
                  </a:moveTo>
                  <a:lnTo>
                    <a:pt x="305724" y="206888"/>
                  </a:lnTo>
                  <a:lnTo>
                    <a:pt x="283494" y="249773"/>
                  </a:lnTo>
                  <a:lnTo>
                    <a:pt x="249499" y="283575"/>
                  </a:lnTo>
                  <a:lnTo>
                    <a:pt x="206237" y="305734"/>
                  </a:lnTo>
                  <a:lnTo>
                    <a:pt x="156210" y="313690"/>
                  </a:lnTo>
                  <a:lnTo>
                    <a:pt x="106801" y="305734"/>
                  </a:lnTo>
                  <a:lnTo>
                    <a:pt x="63916" y="283575"/>
                  </a:lnTo>
                  <a:lnTo>
                    <a:pt x="30114" y="249773"/>
                  </a:lnTo>
                  <a:lnTo>
                    <a:pt x="7955" y="206888"/>
                  </a:lnTo>
                  <a:lnTo>
                    <a:pt x="0" y="157480"/>
                  </a:lnTo>
                  <a:lnTo>
                    <a:pt x="7955" y="107452"/>
                  </a:lnTo>
                  <a:lnTo>
                    <a:pt x="30114" y="64190"/>
                  </a:lnTo>
                  <a:lnTo>
                    <a:pt x="63916" y="30195"/>
                  </a:lnTo>
                  <a:lnTo>
                    <a:pt x="106801" y="7965"/>
                  </a:lnTo>
                  <a:lnTo>
                    <a:pt x="156210" y="0"/>
                  </a:lnTo>
                  <a:lnTo>
                    <a:pt x="206237" y="7965"/>
                  </a:lnTo>
                  <a:lnTo>
                    <a:pt x="249499" y="30195"/>
                  </a:lnTo>
                  <a:lnTo>
                    <a:pt x="283494" y="64190"/>
                  </a:lnTo>
                  <a:lnTo>
                    <a:pt x="305724" y="107452"/>
                  </a:lnTo>
                  <a:lnTo>
                    <a:pt x="313689" y="157480"/>
                  </a:lnTo>
                  <a:close/>
                </a:path>
                <a:path w="313689" h="314959">
                  <a:moveTo>
                    <a:pt x="0" y="0"/>
                  </a:moveTo>
                  <a:lnTo>
                    <a:pt x="0" y="0"/>
                  </a:lnTo>
                </a:path>
                <a:path w="313689" h="314959">
                  <a:moveTo>
                    <a:pt x="313689" y="314960"/>
                  </a:moveTo>
                  <a:lnTo>
                    <a:pt x="313689" y="31496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710429" y="6906260"/>
              <a:ext cx="328930" cy="328930"/>
            </a:xfrm>
            <a:custGeom>
              <a:avLst/>
              <a:gdLst/>
              <a:ahLst/>
              <a:cxnLst/>
              <a:rect l="l" t="t" r="r" b="b"/>
              <a:pathLst>
                <a:path w="328929" h="328929">
                  <a:moveTo>
                    <a:pt x="321310" y="165100"/>
                  </a:moveTo>
                  <a:lnTo>
                    <a:pt x="313344" y="214508"/>
                  </a:lnTo>
                  <a:lnTo>
                    <a:pt x="291114" y="257393"/>
                  </a:lnTo>
                  <a:lnTo>
                    <a:pt x="257119" y="291195"/>
                  </a:lnTo>
                  <a:lnTo>
                    <a:pt x="213857" y="313354"/>
                  </a:lnTo>
                  <a:lnTo>
                    <a:pt x="163830" y="321310"/>
                  </a:lnTo>
                  <a:lnTo>
                    <a:pt x="114289" y="313354"/>
                  </a:lnTo>
                  <a:lnTo>
                    <a:pt x="71089" y="291195"/>
                  </a:lnTo>
                  <a:lnTo>
                    <a:pt x="36911" y="257393"/>
                  </a:lnTo>
                  <a:lnTo>
                    <a:pt x="14437" y="214508"/>
                  </a:lnTo>
                  <a:lnTo>
                    <a:pt x="6350" y="165100"/>
                  </a:lnTo>
                  <a:lnTo>
                    <a:pt x="14437" y="115072"/>
                  </a:lnTo>
                  <a:lnTo>
                    <a:pt x="36911" y="71810"/>
                  </a:lnTo>
                  <a:lnTo>
                    <a:pt x="71089" y="37815"/>
                  </a:lnTo>
                  <a:lnTo>
                    <a:pt x="114289" y="15585"/>
                  </a:lnTo>
                  <a:lnTo>
                    <a:pt x="163830" y="7620"/>
                  </a:lnTo>
                  <a:lnTo>
                    <a:pt x="213857" y="15585"/>
                  </a:lnTo>
                  <a:lnTo>
                    <a:pt x="257119" y="37815"/>
                  </a:lnTo>
                  <a:lnTo>
                    <a:pt x="291114" y="71810"/>
                  </a:lnTo>
                  <a:lnTo>
                    <a:pt x="313344" y="115072"/>
                  </a:lnTo>
                  <a:lnTo>
                    <a:pt x="321310" y="165100"/>
                  </a:lnTo>
                  <a:close/>
                </a:path>
                <a:path w="328929" h="328929">
                  <a:moveTo>
                    <a:pt x="0" y="0"/>
                  </a:moveTo>
                  <a:lnTo>
                    <a:pt x="0" y="0"/>
                  </a:lnTo>
                </a:path>
                <a:path w="328929" h="328929">
                  <a:moveTo>
                    <a:pt x="328930" y="328930"/>
                  </a:moveTo>
                  <a:lnTo>
                    <a:pt x="328930" y="328930"/>
                  </a:lnTo>
                </a:path>
              </a:pathLst>
            </a:custGeom>
            <a:ln w="7547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0" y="984250"/>
            <a:ext cx="5334000" cy="147320"/>
            <a:chOff x="0" y="984250"/>
            <a:chExt cx="5334000" cy="147320"/>
          </a:xfrm>
        </p:grpSpPr>
        <p:sp>
          <p:nvSpPr>
            <p:cNvPr id="7" name="object 7"/>
            <p:cNvSpPr/>
            <p:nvPr/>
          </p:nvSpPr>
          <p:spPr>
            <a:xfrm>
              <a:off x="0" y="984250"/>
              <a:ext cx="7620" cy="147320"/>
            </a:xfrm>
            <a:custGeom>
              <a:avLst/>
              <a:gdLst/>
              <a:ahLst/>
              <a:cxnLst/>
              <a:rect l="l" t="t" r="r" b="b"/>
              <a:pathLst>
                <a:path w="7620" h="147319">
                  <a:moveTo>
                    <a:pt x="0" y="147320"/>
                  </a:moveTo>
                  <a:lnTo>
                    <a:pt x="7620" y="147320"/>
                  </a:lnTo>
                  <a:lnTo>
                    <a:pt x="762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984250"/>
              <a:ext cx="7620" cy="147320"/>
            </a:xfrm>
            <a:custGeom>
              <a:avLst/>
              <a:gdLst/>
              <a:ahLst/>
              <a:cxnLst/>
              <a:rect l="l" t="t" r="r" b="b"/>
              <a:pathLst>
                <a:path w="7620" h="147319">
                  <a:moveTo>
                    <a:pt x="0" y="147320"/>
                  </a:moveTo>
                  <a:lnTo>
                    <a:pt x="7620" y="147320"/>
                  </a:lnTo>
                  <a:lnTo>
                    <a:pt x="762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  <a:path w="7620" h="147319">
                  <a:moveTo>
                    <a:pt x="0" y="0"/>
                  </a:moveTo>
                  <a:lnTo>
                    <a:pt x="0" y="0"/>
                  </a:lnTo>
                </a:path>
                <a:path w="7620" h="147319">
                  <a:moveTo>
                    <a:pt x="7620" y="147320"/>
                  </a:moveTo>
                  <a:lnTo>
                    <a:pt x="7620" y="14732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70" y="984250"/>
              <a:ext cx="5332730" cy="147320"/>
            </a:xfrm>
            <a:custGeom>
              <a:avLst/>
              <a:gdLst/>
              <a:ahLst/>
              <a:cxnLst/>
              <a:rect l="l" t="t" r="r" b="b"/>
              <a:pathLst>
                <a:path w="5332730" h="147319">
                  <a:moveTo>
                    <a:pt x="0" y="147320"/>
                  </a:moveTo>
                  <a:lnTo>
                    <a:pt x="5332730" y="147320"/>
                  </a:lnTo>
                  <a:lnTo>
                    <a:pt x="533273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270" y="984250"/>
              <a:ext cx="5332730" cy="147320"/>
            </a:xfrm>
            <a:custGeom>
              <a:avLst/>
              <a:gdLst/>
              <a:ahLst/>
              <a:cxnLst/>
              <a:rect l="l" t="t" r="r" b="b"/>
              <a:pathLst>
                <a:path w="5332730" h="147319">
                  <a:moveTo>
                    <a:pt x="0" y="147320"/>
                  </a:moveTo>
                  <a:lnTo>
                    <a:pt x="5332730" y="147320"/>
                  </a:lnTo>
                  <a:lnTo>
                    <a:pt x="533273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  <a:path w="5332730" h="147319">
                  <a:moveTo>
                    <a:pt x="0" y="0"/>
                  </a:moveTo>
                  <a:lnTo>
                    <a:pt x="0" y="0"/>
                  </a:lnTo>
                </a:path>
                <a:path w="5332730" h="147319">
                  <a:moveTo>
                    <a:pt x="5332730" y="147320"/>
                  </a:moveTo>
                  <a:lnTo>
                    <a:pt x="5332730" y="14732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46709" y="1398270"/>
            <a:ext cx="88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03909" y="1398270"/>
            <a:ext cx="41821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10" dirty="0">
                <a:latin typeface="Calibri"/>
                <a:cs typeface="Calibri"/>
              </a:rPr>
              <a:t>Posizionare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placche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adesive: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placca</a:t>
            </a:r>
            <a:r>
              <a:rPr sz="1000" i="1" dirty="0">
                <a:latin typeface="Calibri"/>
                <a:cs typeface="Calibri"/>
              </a:rPr>
              <a:t> va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posta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sotto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clavicola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destra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25" dirty="0">
                <a:latin typeface="Calibri"/>
                <a:cs typeface="Calibri"/>
              </a:rPr>
              <a:t>l’al-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6709" y="1557020"/>
            <a:ext cx="4678680" cy="4288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tra </a:t>
            </a:r>
            <a:r>
              <a:rPr sz="1000" i="1" dirty="0">
                <a:latin typeface="Calibri"/>
                <a:cs typeface="Calibri"/>
              </a:rPr>
              <a:t>al</a:t>
            </a:r>
            <a:r>
              <a:rPr sz="1000" i="1" spc="-5" dirty="0">
                <a:latin typeface="Calibri"/>
                <a:cs typeface="Calibri"/>
              </a:rPr>
              <a:t> centro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sotto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 linea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ascellare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tra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quito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spazio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intercostale.</a:t>
            </a:r>
            <a:endParaRPr sz="10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buClr>
                <a:srgbClr val="D12229"/>
              </a:buClr>
              <a:buChar char="•"/>
              <a:tabLst>
                <a:tab pos="473075" algn="l"/>
                <a:tab pos="473709" algn="l"/>
              </a:tabLst>
            </a:pPr>
            <a:r>
              <a:rPr sz="1000" i="1" spc="-15" dirty="0">
                <a:latin typeface="Calibri"/>
                <a:cs typeface="Calibri"/>
              </a:rPr>
              <a:t>L’analisi </a:t>
            </a:r>
            <a:r>
              <a:rPr sz="1000" i="1" spc="-5" dirty="0">
                <a:latin typeface="Calibri"/>
                <a:cs typeface="Calibri"/>
              </a:rPr>
              <a:t>del ritmo </a:t>
            </a:r>
            <a:r>
              <a:rPr sz="1000" i="1" spc="-10" dirty="0">
                <a:latin typeface="Calibri"/>
                <a:cs typeface="Calibri"/>
              </a:rPr>
              <a:t>cardiaco </a:t>
            </a:r>
            <a:r>
              <a:rPr sz="1000" i="1" spc="-5" dirty="0">
                <a:latin typeface="Calibri"/>
                <a:cs typeface="Calibri"/>
              </a:rPr>
              <a:t>dura </a:t>
            </a:r>
            <a:r>
              <a:rPr sz="1000" i="1" spc="-10" dirty="0">
                <a:latin typeface="Calibri"/>
                <a:cs typeface="Calibri"/>
              </a:rPr>
              <a:t>circa </a:t>
            </a:r>
            <a:r>
              <a:rPr sz="1000" i="1" spc="-5" dirty="0">
                <a:latin typeface="Calibri"/>
                <a:cs typeface="Calibri"/>
              </a:rPr>
              <a:t>5/10 secondi, nessuno deve </a:t>
            </a:r>
            <a:r>
              <a:rPr sz="1000" i="1" spc="-10" dirty="0">
                <a:latin typeface="Calibri"/>
                <a:cs typeface="Calibri"/>
              </a:rPr>
              <a:t>toccare l’infor- </a:t>
            </a:r>
            <a:r>
              <a:rPr sz="1000" i="1" spc="-5" dirty="0">
                <a:latin typeface="Calibri"/>
                <a:cs typeface="Calibri"/>
              </a:rPr>
              <a:t> tunato,</a:t>
            </a:r>
            <a:r>
              <a:rPr sz="1000" i="1" spc="5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spc="7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placche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adesive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o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i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cavi.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termine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delle</a:t>
            </a:r>
            <a:r>
              <a:rPr sz="1000" i="1" spc="7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analisi</a:t>
            </a:r>
            <a:r>
              <a:rPr sz="1000" i="1" spc="7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l’apparecchio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comunicherà</a:t>
            </a:r>
            <a:r>
              <a:rPr sz="1000" i="1" spc="7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 </a:t>
            </a:r>
            <a:r>
              <a:rPr sz="1000" i="1" dirty="0">
                <a:latin typeface="Calibri"/>
                <a:cs typeface="Calibri"/>
              </a:rPr>
              <a:t> un </a:t>
            </a:r>
            <a:r>
              <a:rPr sz="1000" i="1" spc="-5" dirty="0">
                <a:latin typeface="Calibri"/>
                <a:cs typeface="Calibri"/>
              </a:rPr>
              <a:t>messaggio vocale se</a:t>
            </a:r>
            <a:r>
              <a:rPr sz="1000" i="1" dirty="0">
                <a:latin typeface="Calibri"/>
                <a:cs typeface="Calibri"/>
              </a:rPr>
              <a:t> è</a:t>
            </a:r>
            <a:r>
              <a:rPr sz="1000" i="1" spc="-5" dirty="0">
                <a:latin typeface="Calibri"/>
                <a:cs typeface="Calibri"/>
              </a:rPr>
              <a:t> necessaria la deﬁbrillazione.</a:t>
            </a:r>
            <a:endParaRPr sz="1000">
              <a:latin typeface="Calibri"/>
              <a:cs typeface="Calibri"/>
            </a:endParaRPr>
          </a:p>
          <a:p>
            <a:pPr marL="12700" marR="5080" algn="just">
              <a:lnSpc>
                <a:spcPct val="99700"/>
              </a:lnSpc>
              <a:buClr>
                <a:srgbClr val="D12229"/>
              </a:buClr>
              <a:buChar char="•"/>
              <a:tabLst>
                <a:tab pos="473075" algn="l"/>
                <a:tab pos="473709" algn="l"/>
              </a:tabLst>
            </a:pPr>
            <a:r>
              <a:rPr sz="1000" i="1" spc="-5" dirty="0">
                <a:latin typeface="Calibri"/>
                <a:cs typeface="Calibri"/>
              </a:rPr>
              <a:t>Bisogna </a:t>
            </a:r>
            <a:r>
              <a:rPr sz="1000" i="1" spc="-10" dirty="0">
                <a:latin typeface="Calibri"/>
                <a:cs typeface="Calibri"/>
              </a:rPr>
              <a:t>garantire </a:t>
            </a:r>
            <a:r>
              <a:rPr sz="1000" i="1" spc="-5" dirty="0">
                <a:latin typeface="Calibri"/>
                <a:cs typeface="Calibri"/>
              </a:rPr>
              <a:t>la </a:t>
            </a:r>
            <a:r>
              <a:rPr sz="1000" i="1" spc="-10" dirty="0">
                <a:latin typeface="Calibri"/>
                <a:cs typeface="Calibri"/>
              </a:rPr>
              <a:t>sicurezza </a:t>
            </a:r>
            <a:r>
              <a:rPr sz="1000" i="1" spc="-5" dirty="0">
                <a:latin typeface="Calibri"/>
                <a:cs typeface="Calibri"/>
              </a:rPr>
              <a:t>della manovra, </a:t>
            </a:r>
            <a:r>
              <a:rPr sz="1000" i="1" spc="-10" dirty="0">
                <a:latin typeface="Calibri"/>
                <a:cs typeface="Calibri"/>
              </a:rPr>
              <a:t>durante </a:t>
            </a:r>
            <a:r>
              <a:rPr sz="1000" i="1" spc="-5" dirty="0">
                <a:latin typeface="Calibri"/>
                <a:cs typeface="Calibri"/>
              </a:rPr>
              <a:t>le </a:t>
            </a:r>
            <a:r>
              <a:rPr sz="1000" i="1" spc="-10" dirty="0">
                <a:latin typeface="Calibri"/>
                <a:cs typeface="Calibri"/>
              </a:rPr>
              <a:t>fasi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10" dirty="0">
                <a:latin typeface="Calibri"/>
                <a:cs typeface="Calibri"/>
              </a:rPr>
              <a:t>carica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prima di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emanare lo shock </a:t>
            </a:r>
            <a:r>
              <a:rPr sz="1000" i="1" spc="-15" dirty="0">
                <a:latin typeface="Calibri"/>
                <a:cs typeface="Calibri"/>
              </a:rPr>
              <a:t>elettrico </a:t>
            </a:r>
            <a:r>
              <a:rPr sz="1000" i="1" spc="-5" dirty="0">
                <a:latin typeface="Calibri"/>
                <a:cs typeface="Calibri"/>
              </a:rPr>
              <a:t>pronunciare la </a:t>
            </a:r>
            <a:r>
              <a:rPr sz="1000" i="1" spc="-10" dirty="0">
                <a:latin typeface="Calibri"/>
                <a:cs typeface="Calibri"/>
              </a:rPr>
              <a:t>ﬁlastrocca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10" dirty="0">
                <a:latin typeface="Calibri"/>
                <a:cs typeface="Calibri"/>
              </a:rPr>
              <a:t>sicurezza </a:t>
            </a:r>
            <a:r>
              <a:rPr sz="1000" i="1" spc="-5" dirty="0">
                <a:latin typeface="Calibri"/>
                <a:cs typeface="Calibri"/>
              </a:rPr>
              <a:t>che </a:t>
            </a:r>
            <a:r>
              <a:rPr sz="1000" i="1" dirty="0">
                <a:latin typeface="Calibri"/>
                <a:cs typeface="Calibri"/>
              </a:rPr>
              <a:t>è </a:t>
            </a:r>
            <a:r>
              <a:rPr sz="1000" i="1" spc="-5" dirty="0">
                <a:latin typeface="Calibri"/>
                <a:cs typeface="Calibri"/>
              </a:rPr>
              <a:t>un richiamo </a:t>
            </a:r>
            <a:r>
              <a:rPr sz="1000" i="1" spc="-25" dirty="0">
                <a:latin typeface="Calibri"/>
                <a:cs typeface="Calibri"/>
              </a:rPr>
              <a:t>all’at- 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tenzione di </a:t>
            </a:r>
            <a:r>
              <a:rPr sz="1000" i="1" spc="-10" dirty="0">
                <a:latin typeface="Calibri"/>
                <a:cs typeface="Calibri"/>
              </a:rPr>
              <a:t>tutti </a:t>
            </a:r>
            <a:r>
              <a:rPr sz="1000" i="1" spc="-5" dirty="0">
                <a:latin typeface="Calibri"/>
                <a:cs typeface="Calibri"/>
              </a:rPr>
              <a:t>“IO sono </a:t>
            </a:r>
            <a:r>
              <a:rPr sz="1000" i="1" dirty="0">
                <a:latin typeface="Calibri"/>
                <a:cs typeface="Calibri"/>
              </a:rPr>
              <a:t>VIA, </a:t>
            </a:r>
            <a:r>
              <a:rPr sz="1000" i="1" spc="-5" dirty="0">
                <a:latin typeface="Calibri"/>
                <a:cs typeface="Calibri"/>
              </a:rPr>
              <a:t>TU sei </a:t>
            </a:r>
            <a:r>
              <a:rPr sz="1000" i="1" dirty="0">
                <a:latin typeface="Calibri"/>
                <a:cs typeface="Calibri"/>
              </a:rPr>
              <a:t>VIA, </a:t>
            </a:r>
            <a:r>
              <a:rPr sz="1000" i="1" spc="-5" dirty="0">
                <a:latin typeface="Calibri"/>
                <a:cs typeface="Calibri"/>
              </a:rPr>
              <a:t>TUTTI sono </a:t>
            </a:r>
            <a:r>
              <a:rPr sz="1000" i="1" spc="-25" dirty="0">
                <a:latin typeface="Calibri"/>
                <a:cs typeface="Calibri"/>
              </a:rPr>
              <a:t>VIA!”. </a:t>
            </a:r>
            <a:r>
              <a:rPr sz="1000" i="1" dirty="0">
                <a:latin typeface="Calibri"/>
                <a:cs typeface="Calibri"/>
              </a:rPr>
              <a:t>È </a:t>
            </a:r>
            <a:r>
              <a:rPr sz="1000" i="1" spc="-5" dirty="0">
                <a:latin typeface="Calibri"/>
                <a:cs typeface="Calibri"/>
              </a:rPr>
              <a:t>indispensabile assicurarsi </a:t>
            </a:r>
            <a:r>
              <a:rPr sz="1000" i="1" dirty="0">
                <a:latin typeface="Calibri"/>
                <a:cs typeface="Calibri"/>
              </a:rPr>
              <a:t>che 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nessuno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sia in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contatto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l’infortunato.</a:t>
            </a:r>
            <a:endParaRPr sz="1000">
              <a:latin typeface="Calibri"/>
              <a:cs typeface="Calibri"/>
            </a:endParaRPr>
          </a:p>
          <a:p>
            <a:pPr marL="12700" marR="5715" algn="just">
              <a:lnSpc>
                <a:spcPct val="100000"/>
              </a:lnSpc>
              <a:buClr>
                <a:srgbClr val="D12229"/>
              </a:buClr>
              <a:buChar char="•"/>
              <a:tabLst>
                <a:tab pos="474345" algn="l"/>
                <a:tab pos="474980" algn="l"/>
              </a:tabLst>
            </a:pPr>
            <a:r>
              <a:rPr sz="1000" i="1" spc="-5" dirty="0">
                <a:latin typeface="Calibri"/>
                <a:cs typeface="Calibri"/>
              </a:rPr>
              <a:t>Erogazione</a:t>
            </a:r>
            <a:r>
              <a:rPr sz="1000" i="1" spc="229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dello</a:t>
            </a:r>
            <a:r>
              <a:rPr sz="1000" i="1" spc="2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shock</a:t>
            </a:r>
            <a:r>
              <a:rPr sz="1000" i="1" spc="23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elettrico:</a:t>
            </a:r>
            <a:r>
              <a:rPr sz="1000" i="1" spc="2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spc="229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caso</a:t>
            </a:r>
            <a:r>
              <a:rPr sz="1000" i="1" spc="22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2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shock</a:t>
            </a:r>
            <a:r>
              <a:rPr sz="1000" i="1" spc="24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consigliato</a:t>
            </a:r>
            <a:r>
              <a:rPr sz="1000" i="1" spc="229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dall’apparecchio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1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deﬁbrillatore</a:t>
            </a:r>
            <a:r>
              <a:rPr sz="1000" i="1" spc="15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spc="14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carica</a:t>
            </a:r>
            <a:r>
              <a:rPr sz="1000" i="1" spc="15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automaticamente</a:t>
            </a:r>
            <a:r>
              <a:rPr sz="1000" i="1" spc="15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15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13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tasto</a:t>
            </a:r>
            <a:r>
              <a:rPr sz="1000" i="1" spc="14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per</a:t>
            </a:r>
            <a:r>
              <a:rPr sz="1000" i="1" spc="1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emanare</a:t>
            </a:r>
            <a:r>
              <a:rPr sz="1000" i="1" spc="15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lo</a:t>
            </a:r>
            <a:r>
              <a:rPr sz="1000" i="1" spc="15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shock</a:t>
            </a:r>
            <a:r>
              <a:rPr sz="1000" i="1" spc="14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spc="1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illumina,</a:t>
            </a:r>
            <a:r>
              <a:rPr sz="1000" i="1" spc="15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endParaRPr sz="1000">
              <a:latin typeface="Calibri"/>
              <a:cs typeface="Calibri"/>
            </a:endParaRPr>
          </a:p>
          <a:p>
            <a:pPr marL="12700" marR="5715" algn="just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D.A.E.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emette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senale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acustico</a:t>
            </a:r>
            <a:r>
              <a:rPr sz="1000" i="1" spc="-5" dirty="0">
                <a:latin typeface="Calibri"/>
                <a:cs typeface="Calibri"/>
              </a:rPr>
              <a:t> mentre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voce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registrata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suggerisce</a:t>
            </a:r>
            <a:r>
              <a:rPr sz="1000" i="1" spc="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premere</a:t>
            </a:r>
            <a:r>
              <a:rPr sz="1000" i="1" spc="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trasto </a:t>
            </a:r>
            <a:r>
              <a:rPr sz="1000" i="1" spc="-5" dirty="0">
                <a:latin typeface="Calibri"/>
                <a:cs typeface="Calibri"/>
              </a:rPr>
              <a:t>SHOCK. Appena la </a:t>
            </a:r>
            <a:r>
              <a:rPr sz="1000" i="1" spc="-10" dirty="0">
                <a:latin typeface="Calibri"/>
                <a:cs typeface="Calibri"/>
              </a:rPr>
              <a:t>carica </a:t>
            </a:r>
            <a:r>
              <a:rPr sz="1000" i="1" dirty="0">
                <a:latin typeface="Calibri"/>
                <a:cs typeface="Calibri"/>
              </a:rPr>
              <a:t>è </a:t>
            </a:r>
            <a:r>
              <a:rPr sz="1000" i="1" spc="-10" dirty="0">
                <a:latin typeface="Calibri"/>
                <a:cs typeface="Calibri"/>
              </a:rPr>
              <a:t>completa </a:t>
            </a:r>
            <a:r>
              <a:rPr sz="1000" i="1" spc="-5" dirty="0">
                <a:latin typeface="Calibri"/>
                <a:cs typeface="Calibri"/>
              </a:rPr>
              <a:t>bisogna premere il </a:t>
            </a:r>
            <a:r>
              <a:rPr sz="1000" i="1" spc="-10" dirty="0">
                <a:latin typeface="Calibri"/>
                <a:cs typeface="Calibri"/>
              </a:rPr>
              <a:t>tasto </a:t>
            </a:r>
            <a:r>
              <a:rPr sz="1000" i="1" spc="-5" dirty="0">
                <a:latin typeface="Calibri"/>
                <a:cs typeface="Calibri"/>
              </a:rPr>
              <a:t>Shock. </a:t>
            </a:r>
            <a:r>
              <a:rPr sz="1000" i="1" spc="-10" dirty="0">
                <a:latin typeface="Calibri"/>
                <a:cs typeface="Calibri"/>
              </a:rPr>
              <a:t>Durante </a:t>
            </a:r>
            <a:r>
              <a:rPr sz="1000" i="1" spc="-5" dirty="0">
                <a:latin typeface="Calibri"/>
                <a:cs typeface="Calibri"/>
              </a:rPr>
              <a:t>la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scarica </a:t>
            </a:r>
            <a:r>
              <a:rPr sz="1000" i="1" spc="-15" dirty="0">
                <a:latin typeface="Calibri"/>
                <a:cs typeface="Calibri"/>
              </a:rPr>
              <a:t>elettrica </a:t>
            </a:r>
            <a:r>
              <a:rPr sz="1000" i="1" spc="-5" dirty="0">
                <a:latin typeface="Calibri"/>
                <a:cs typeface="Calibri"/>
              </a:rPr>
              <a:t>si possono </a:t>
            </a:r>
            <a:r>
              <a:rPr sz="1000" i="1" spc="-10" dirty="0">
                <a:latin typeface="Calibri"/>
                <a:cs typeface="Calibri"/>
              </a:rPr>
              <a:t>manifestare </a:t>
            </a:r>
            <a:r>
              <a:rPr sz="1000" i="1" spc="-5" dirty="0">
                <a:latin typeface="Calibri"/>
                <a:cs typeface="Calibri"/>
              </a:rPr>
              <a:t>delle contrazioni muscolari </a:t>
            </a:r>
            <a:r>
              <a:rPr sz="1000" i="1" dirty="0">
                <a:latin typeface="Calibri"/>
                <a:cs typeface="Calibri"/>
              </a:rPr>
              <a:t>che </a:t>
            </a:r>
            <a:r>
              <a:rPr sz="1000" i="1" spc="-5" dirty="0">
                <a:latin typeface="Calibri"/>
                <a:cs typeface="Calibri"/>
              </a:rPr>
              <a:t>non danno nessuna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indica-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zione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che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deﬁbrillatore</a:t>
            </a:r>
            <a:r>
              <a:rPr sz="1000" i="1" dirty="0">
                <a:latin typeface="Calibri"/>
                <a:cs typeface="Calibri"/>
              </a:rPr>
              <a:t> è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stato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efficace.</a:t>
            </a:r>
            <a:endParaRPr sz="1000">
              <a:latin typeface="Calibri"/>
              <a:cs typeface="Calibri"/>
            </a:endParaRPr>
          </a:p>
          <a:p>
            <a:pPr marL="12700" marR="5080" algn="just">
              <a:lnSpc>
                <a:spcPct val="99600"/>
              </a:lnSpc>
              <a:spcBef>
                <a:spcPts val="5"/>
              </a:spcBef>
              <a:buClr>
                <a:srgbClr val="D12229"/>
              </a:buClr>
              <a:buChar char="•"/>
              <a:tabLst>
                <a:tab pos="474345" algn="l"/>
                <a:tab pos="474980" algn="l"/>
              </a:tabLst>
            </a:pPr>
            <a:r>
              <a:rPr sz="1000" i="1" spc="-5" dirty="0">
                <a:latin typeface="Calibri"/>
                <a:cs typeface="Calibri"/>
              </a:rPr>
              <a:t>Appena emanato lo shock </a:t>
            </a:r>
            <a:r>
              <a:rPr sz="1000" i="1" spc="-15" dirty="0">
                <a:latin typeface="Calibri"/>
                <a:cs typeface="Calibri"/>
              </a:rPr>
              <a:t>elettrico </a:t>
            </a:r>
            <a:r>
              <a:rPr sz="1000" i="1" spc="-5" dirty="0">
                <a:latin typeface="Calibri"/>
                <a:cs typeface="Calibri"/>
              </a:rPr>
              <a:t>riprendere immediatamente le </a:t>
            </a:r>
            <a:r>
              <a:rPr sz="1000" i="1" dirty="0">
                <a:latin typeface="Calibri"/>
                <a:cs typeface="Calibri"/>
              </a:rPr>
              <a:t>CTE </a:t>
            </a:r>
            <a:r>
              <a:rPr sz="1000" i="1" spc="-5" dirty="0">
                <a:latin typeface="Calibri"/>
                <a:cs typeface="Calibri"/>
              </a:rPr>
              <a:t>(contra-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zioni toraciche esterne), il tempo </a:t>
            </a:r>
            <a:r>
              <a:rPr sz="1000" i="1" dirty="0">
                <a:latin typeface="Calibri"/>
                <a:cs typeface="Calibri"/>
              </a:rPr>
              <a:t>dopo </a:t>
            </a:r>
            <a:r>
              <a:rPr sz="1000" i="1" spc="-5" dirty="0">
                <a:latin typeface="Calibri"/>
                <a:cs typeface="Calibri"/>
              </a:rPr>
              <a:t>la </a:t>
            </a:r>
            <a:r>
              <a:rPr sz="1000" i="1" spc="-10" dirty="0">
                <a:latin typeface="Calibri"/>
                <a:cs typeface="Calibri"/>
              </a:rPr>
              <a:t>scarica senza </a:t>
            </a:r>
            <a:r>
              <a:rPr sz="1000" i="1" dirty="0">
                <a:latin typeface="Calibri"/>
                <a:cs typeface="Calibri"/>
              </a:rPr>
              <a:t>CTE non </a:t>
            </a:r>
            <a:r>
              <a:rPr sz="1000" i="1" spc="-5" dirty="0">
                <a:latin typeface="Calibri"/>
                <a:cs typeface="Calibri"/>
              </a:rPr>
              <a:t>deve essere superiore </a:t>
            </a:r>
            <a:r>
              <a:rPr sz="1000" i="1" dirty="0">
                <a:latin typeface="Calibri"/>
                <a:cs typeface="Calibri"/>
              </a:rPr>
              <a:t>ai 5 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secondi.</a:t>
            </a:r>
            <a:endParaRPr sz="1000">
              <a:latin typeface="Calibri"/>
              <a:cs typeface="Calibri"/>
            </a:endParaRPr>
          </a:p>
          <a:p>
            <a:pPr marL="12700" marR="5715" algn="just">
              <a:lnSpc>
                <a:spcPct val="100000"/>
              </a:lnSpc>
              <a:buClr>
                <a:srgbClr val="D12229"/>
              </a:buClr>
              <a:buChar char="•"/>
              <a:tabLst>
                <a:tab pos="473075" algn="l"/>
                <a:tab pos="473709" algn="l"/>
              </a:tabLst>
            </a:pPr>
            <a:r>
              <a:rPr sz="1000" i="1" spc="-15" dirty="0">
                <a:latin typeface="Calibri"/>
                <a:cs typeface="Calibri"/>
              </a:rPr>
              <a:t>L’analisi </a:t>
            </a:r>
            <a:r>
              <a:rPr sz="1000" i="1" spc="-5" dirty="0">
                <a:latin typeface="Calibri"/>
                <a:cs typeface="Calibri"/>
              </a:rPr>
              <a:t>del D.A.E. avviene </a:t>
            </a:r>
            <a:r>
              <a:rPr sz="1000" i="1" spc="-10" dirty="0">
                <a:latin typeface="Calibri"/>
                <a:cs typeface="Calibri"/>
              </a:rPr>
              <a:t>automaticamente </a:t>
            </a:r>
            <a:r>
              <a:rPr sz="1000" i="1" dirty="0">
                <a:latin typeface="Calibri"/>
                <a:cs typeface="Calibri"/>
              </a:rPr>
              <a:t>ogni </a:t>
            </a:r>
            <a:r>
              <a:rPr sz="1000" i="1" spc="-5" dirty="0">
                <a:latin typeface="Calibri"/>
                <a:cs typeface="Calibri"/>
              </a:rPr>
              <a:t>due minuti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può anche indica-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re SHOCK NON </a:t>
            </a:r>
            <a:r>
              <a:rPr sz="1000" i="1" spc="-25" dirty="0">
                <a:latin typeface="Calibri"/>
                <a:cs typeface="Calibri"/>
              </a:rPr>
              <a:t>CONSIGLIATO, </a:t>
            </a:r>
            <a:r>
              <a:rPr sz="1000" i="1" spc="-5" dirty="0">
                <a:latin typeface="Calibri"/>
                <a:cs typeface="Calibri"/>
              </a:rPr>
              <a:t>se si </a:t>
            </a:r>
            <a:r>
              <a:rPr sz="1000" i="1" spc="-10" dirty="0">
                <a:latin typeface="Calibri"/>
                <a:cs typeface="Calibri"/>
              </a:rPr>
              <a:t>veriﬁca </a:t>
            </a:r>
            <a:r>
              <a:rPr sz="1000" i="1" spc="-5" dirty="0">
                <a:latin typeface="Calibri"/>
                <a:cs typeface="Calibri"/>
              </a:rPr>
              <a:t>questa situazione iniziare subito le </a:t>
            </a:r>
            <a:r>
              <a:rPr sz="1000" i="1" dirty="0">
                <a:latin typeface="Calibri"/>
                <a:cs typeface="Calibri"/>
              </a:rPr>
              <a:t>CTE </a:t>
            </a:r>
            <a:r>
              <a:rPr sz="1000" i="1" spc="-5" dirty="0">
                <a:latin typeface="Calibri"/>
                <a:cs typeface="Calibri"/>
              </a:rPr>
              <a:t>ﬁno alla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prossima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analisi</a:t>
            </a:r>
            <a:r>
              <a:rPr sz="1000" i="1" dirty="0">
                <a:latin typeface="Calibri"/>
                <a:cs typeface="Calibri"/>
              </a:rPr>
              <a:t> del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D.A.E.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00">
              <a:latin typeface="Calibri"/>
              <a:cs typeface="Calibri"/>
            </a:endParaRPr>
          </a:p>
          <a:p>
            <a:pPr marL="12700" marR="6350" algn="just">
              <a:lnSpc>
                <a:spcPct val="103099"/>
              </a:lnSpc>
              <a:spcBef>
                <a:spcPts val="5"/>
              </a:spcBef>
            </a:pPr>
            <a:r>
              <a:rPr sz="1000" i="1" dirty="0">
                <a:latin typeface="Calibri"/>
                <a:cs typeface="Calibri"/>
              </a:rPr>
              <a:t>I</a:t>
            </a:r>
            <a:r>
              <a:rPr sz="1000" i="1" spc="13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soccorritori</a:t>
            </a:r>
            <a:r>
              <a:rPr sz="1000" i="1" spc="1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non</a:t>
            </a:r>
            <a:r>
              <a:rPr sz="1000" i="1" spc="1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rivalutano</a:t>
            </a:r>
            <a:r>
              <a:rPr sz="1000" i="1" spc="1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1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situazione</a:t>
            </a:r>
            <a:r>
              <a:rPr sz="1000" i="1" spc="1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ﬁnché</a:t>
            </a:r>
            <a:r>
              <a:rPr sz="1000" i="1" spc="12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l’infortunato</a:t>
            </a:r>
            <a:r>
              <a:rPr sz="1000" i="1" spc="1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non</a:t>
            </a:r>
            <a:r>
              <a:rPr sz="1000" i="1" spc="1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riprende</a:t>
            </a:r>
            <a:r>
              <a:rPr sz="1000" i="1" spc="13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12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respirare</a:t>
            </a:r>
            <a:r>
              <a:rPr sz="1000" i="1" spc="13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o 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non </a:t>
            </a:r>
            <a:r>
              <a:rPr sz="1000" i="1" spc="-5" dirty="0">
                <a:latin typeface="Calibri"/>
                <a:cs typeface="Calibri"/>
              </a:rPr>
              <a:t>dà segni di vita. </a:t>
            </a:r>
            <a:r>
              <a:rPr sz="1000" i="1" dirty="0">
                <a:latin typeface="Calibri"/>
                <a:cs typeface="Calibri"/>
              </a:rPr>
              <a:t>Se </a:t>
            </a:r>
            <a:r>
              <a:rPr sz="1000" i="1" spc="-10" dirty="0">
                <a:latin typeface="Calibri"/>
                <a:cs typeface="Calibri"/>
              </a:rPr>
              <a:t>l’infortunato </a:t>
            </a:r>
            <a:r>
              <a:rPr sz="1000" i="1" spc="-5" dirty="0">
                <a:latin typeface="Calibri"/>
                <a:cs typeface="Calibri"/>
              </a:rPr>
              <a:t>riprende </a:t>
            </a:r>
            <a:r>
              <a:rPr sz="1000" i="1" dirty="0">
                <a:latin typeface="Calibri"/>
                <a:cs typeface="Calibri"/>
              </a:rPr>
              <a:t>a </a:t>
            </a:r>
            <a:r>
              <a:rPr sz="1000" i="1" spc="-5" dirty="0">
                <a:latin typeface="Calibri"/>
                <a:cs typeface="Calibri"/>
              </a:rPr>
              <a:t>respirare normalmente, inizia </a:t>
            </a:r>
            <a:r>
              <a:rPr sz="1000" i="1" dirty="0">
                <a:latin typeface="Calibri"/>
                <a:cs typeface="Calibri"/>
              </a:rPr>
              <a:t>a </a:t>
            </a:r>
            <a:r>
              <a:rPr sz="1000" i="1" spc="-5" dirty="0">
                <a:latin typeface="Calibri"/>
                <a:cs typeface="Calibri"/>
              </a:rPr>
              <a:t>riprendere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conoscenza, apre gli occhi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si </a:t>
            </a:r>
            <a:r>
              <a:rPr sz="1000" i="1" spc="-10" dirty="0">
                <a:latin typeface="Calibri"/>
                <a:cs typeface="Calibri"/>
              </a:rPr>
              <a:t>muove </a:t>
            </a:r>
            <a:r>
              <a:rPr sz="1000" i="1" spc="-15" dirty="0">
                <a:latin typeface="Calibri"/>
                <a:cs typeface="Calibri"/>
              </a:rPr>
              <a:t>ricontattate </a:t>
            </a:r>
            <a:r>
              <a:rPr sz="1000" i="1" spc="-5" dirty="0">
                <a:latin typeface="Calibri"/>
                <a:cs typeface="Calibri"/>
              </a:rPr>
              <a:t>immediatamente il Sistema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Emergen-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za </a:t>
            </a:r>
            <a:r>
              <a:rPr sz="1000" i="1" spc="-5" dirty="0">
                <a:latin typeface="Calibri"/>
                <a:cs typeface="Calibri"/>
              </a:rPr>
              <a:t>Sanitaria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seguite le indicazioni </a:t>
            </a:r>
            <a:r>
              <a:rPr sz="1000" i="1" dirty="0">
                <a:latin typeface="Calibri"/>
                <a:cs typeface="Calibri"/>
              </a:rPr>
              <a:t>che </a:t>
            </a:r>
            <a:r>
              <a:rPr sz="1000" i="1" spc="-5" dirty="0">
                <a:latin typeface="Calibri"/>
                <a:cs typeface="Calibri"/>
              </a:rPr>
              <a:t>vi verranno </a:t>
            </a:r>
            <a:r>
              <a:rPr sz="1000" i="1" spc="-10" dirty="0">
                <a:latin typeface="Calibri"/>
                <a:cs typeface="Calibri"/>
              </a:rPr>
              <a:t>fornite, </a:t>
            </a:r>
            <a:r>
              <a:rPr sz="1000" i="1" spc="-5" dirty="0">
                <a:latin typeface="Calibri"/>
                <a:cs typeface="Calibri"/>
              </a:rPr>
              <a:t>in </a:t>
            </a:r>
            <a:r>
              <a:rPr sz="1000" i="1" spc="-10" dirty="0">
                <a:latin typeface="Calibri"/>
                <a:cs typeface="Calibri"/>
              </a:rPr>
              <a:t>caso </a:t>
            </a:r>
            <a:r>
              <a:rPr sz="1000" i="1" spc="-5" dirty="0">
                <a:latin typeface="Calibri"/>
                <a:cs typeface="Calibri"/>
              </a:rPr>
              <a:t>di dubbi </a:t>
            </a:r>
            <a:r>
              <a:rPr sz="1000" i="1" spc="-10" dirty="0">
                <a:latin typeface="Calibri"/>
                <a:cs typeface="Calibri"/>
              </a:rPr>
              <a:t>continuare </a:t>
            </a:r>
            <a:r>
              <a:rPr sz="1000" i="1" spc="-5" dirty="0">
                <a:latin typeface="Calibri"/>
                <a:cs typeface="Calibri"/>
              </a:rPr>
              <a:t>la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RCP</a:t>
            </a:r>
            <a:r>
              <a:rPr sz="1000" i="1" spc="-5" dirty="0">
                <a:latin typeface="Calibri"/>
                <a:cs typeface="Calibri"/>
              </a:rPr>
              <a:t> (rianimazione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cardiopolmonare)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restare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telefono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 </a:t>
            </a:r>
            <a:r>
              <a:rPr sz="1000" i="1" spc="-15" dirty="0">
                <a:latin typeface="Calibri"/>
                <a:cs typeface="Calibri"/>
              </a:rPr>
              <a:t>l’operatore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del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118.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000" i="1" spc="-10" dirty="0">
                <a:latin typeface="Calibri"/>
                <a:cs typeface="Calibri"/>
              </a:rPr>
              <a:t>CONTINUARE </a:t>
            </a:r>
            <a:r>
              <a:rPr sz="1000" i="1" spc="-5" dirty="0">
                <a:latin typeface="Calibri"/>
                <a:cs typeface="Calibri"/>
              </a:rPr>
              <a:t>LA </a:t>
            </a:r>
            <a:r>
              <a:rPr sz="1000" i="1" spc="-10" dirty="0">
                <a:latin typeface="Calibri"/>
                <a:cs typeface="Calibri"/>
              </a:rPr>
              <a:t>RCP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FINO 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QUANDO: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6709" y="5820409"/>
            <a:ext cx="88900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03909" y="5820409"/>
            <a:ext cx="413067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10" dirty="0">
                <a:latin typeface="Calibri"/>
                <a:cs typeface="Calibri"/>
              </a:rPr>
              <a:t>Arriva</a:t>
            </a:r>
            <a:r>
              <a:rPr sz="1000" i="1" dirty="0">
                <a:latin typeface="Calibri"/>
                <a:cs typeface="Calibri"/>
              </a:rPr>
              <a:t> un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mezzo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soccorso</a:t>
            </a:r>
            <a:r>
              <a:rPr sz="1000" i="1" spc="-5" dirty="0">
                <a:latin typeface="Calibri"/>
                <a:cs typeface="Calibri"/>
              </a:rPr>
              <a:t> sanitario.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10" dirty="0">
                <a:latin typeface="Calibri"/>
                <a:cs typeface="Calibri"/>
              </a:rPr>
              <a:t>Arriva</a:t>
            </a:r>
            <a:r>
              <a:rPr sz="1000" i="1" dirty="0">
                <a:latin typeface="Calibri"/>
                <a:cs typeface="Calibri"/>
              </a:rPr>
              <a:t> un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medico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che si prende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carico </a:t>
            </a:r>
            <a:r>
              <a:rPr sz="1000" i="1" spc="-5" dirty="0">
                <a:latin typeface="Calibri"/>
                <a:cs typeface="Calibri"/>
              </a:rPr>
              <a:t>l’infortunato.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000" i="1" dirty="0">
                <a:latin typeface="Calibri"/>
                <a:cs typeface="Calibri"/>
              </a:rPr>
              <a:t>Il</a:t>
            </a:r>
            <a:r>
              <a:rPr sz="1000" i="1" spc="-10" dirty="0">
                <a:latin typeface="Calibri"/>
                <a:cs typeface="Calibri"/>
              </a:rPr>
              <a:t> soccorritore</a:t>
            </a:r>
            <a:r>
              <a:rPr sz="1000" i="1" dirty="0">
                <a:latin typeface="Calibri"/>
                <a:cs typeface="Calibri"/>
              </a:rPr>
              <a:t> non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è</a:t>
            </a:r>
            <a:r>
              <a:rPr sz="1000" i="1" spc="-5" dirty="0">
                <a:latin typeface="Calibri"/>
                <a:cs typeface="Calibri"/>
              </a:rPr>
              <a:t> più in grado </a:t>
            </a:r>
            <a:r>
              <a:rPr sz="1000" i="1" dirty="0">
                <a:latin typeface="Calibri"/>
                <a:cs typeface="Calibri"/>
              </a:rPr>
              <a:t>per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stanchezza</a:t>
            </a:r>
            <a:r>
              <a:rPr sz="1000" i="1" dirty="0">
                <a:latin typeface="Calibri"/>
                <a:cs typeface="Calibri"/>
              </a:rPr>
              <a:t> di </a:t>
            </a:r>
            <a:r>
              <a:rPr sz="1000" i="1" spc="-5" dirty="0">
                <a:latin typeface="Calibri"/>
                <a:cs typeface="Calibri"/>
              </a:rPr>
              <a:t>proseguire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manovre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60" dirty="0">
                <a:latin typeface="Calibri"/>
                <a:cs typeface="Calibri"/>
              </a:rPr>
              <a:t>RCP.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6709" y="6430009"/>
            <a:ext cx="46126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OSTRUZIONE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 DELLE VIE AEREE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Questo tipo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emergenza se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non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è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trattata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immediatamente</a:t>
            </a:r>
            <a:r>
              <a:rPr sz="1000" i="1" dirty="0">
                <a:latin typeface="Calibri"/>
                <a:cs typeface="Calibri"/>
              </a:rPr>
              <a:t> può</a:t>
            </a:r>
            <a:r>
              <a:rPr sz="1000" i="1" spc="-5" dirty="0">
                <a:latin typeface="Calibri"/>
                <a:cs typeface="Calibri"/>
              </a:rPr>
              <a:t> incombere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 </a:t>
            </a:r>
            <a:r>
              <a:rPr sz="1000" i="1" dirty="0">
                <a:latin typeface="Calibri"/>
                <a:cs typeface="Calibri"/>
              </a:rPr>
              <a:t>un </a:t>
            </a:r>
            <a:r>
              <a:rPr sz="1000" i="1" spc="-10" dirty="0">
                <a:latin typeface="Calibri"/>
                <a:cs typeface="Calibri"/>
              </a:rPr>
              <a:t>arresto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99329" y="692658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 MT"/>
                <a:cs typeface="Arial MT"/>
              </a:rPr>
              <a:t>9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7340" y="6911376"/>
            <a:ext cx="328930" cy="336550"/>
            <a:chOff x="307340" y="6911376"/>
            <a:chExt cx="328930" cy="336550"/>
          </a:xfrm>
        </p:grpSpPr>
        <p:sp>
          <p:nvSpPr>
            <p:cNvPr id="3" name="object 3"/>
            <p:cNvSpPr/>
            <p:nvPr/>
          </p:nvSpPr>
          <p:spPr>
            <a:xfrm>
              <a:off x="314960" y="6922770"/>
              <a:ext cx="313690" cy="314960"/>
            </a:xfrm>
            <a:custGeom>
              <a:avLst/>
              <a:gdLst/>
              <a:ahLst/>
              <a:cxnLst/>
              <a:rect l="l" t="t" r="r" b="b"/>
              <a:pathLst>
                <a:path w="313690" h="314959">
                  <a:moveTo>
                    <a:pt x="157480" y="0"/>
                  </a:moveTo>
                  <a:lnTo>
                    <a:pt x="107452" y="8087"/>
                  </a:lnTo>
                  <a:lnTo>
                    <a:pt x="64190" y="30561"/>
                  </a:lnTo>
                  <a:lnTo>
                    <a:pt x="30195" y="64739"/>
                  </a:lnTo>
                  <a:lnTo>
                    <a:pt x="7965" y="107939"/>
                  </a:lnTo>
                  <a:lnTo>
                    <a:pt x="0" y="157479"/>
                  </a:lnTo>
                  <a:lnTo>
                    <a:pt x="7965" y="207020"/>
                  </a:lnTo>
                  <a:lnTo>
                    <a:pt x="30195" y="250220"/>
                  </a:lnTo>
                  <a:lnTo>
                    <a:pt x="64190" y="284398"/>
                  </a:lnTo>
                  <a:lnTo>
                    <a:pt x="107452" y="306872"/>
                  </a:lnTo>
                  <a:lnTo>
                    <a:pt x="157480" y="314959"/>
                  </a:lnTo>
                  <a:lnTo>
                    <a:pt x="206888" y="306872"/>
                  </a:lnTo>
                  <a:lnTo>
                    <a:pt x="249773" y="284398"/>
                  </a:lnTo>
                  <a:lnTo>
                    <a:pt x="283575" y="250220"/>
                  </a:lnTo>
                  <a:lnTo>
                    <a:pt x="305734" y="207020"/>
                  </a:lnTo>
                  <a:lnTo>
                    <a:pt x="313690" y="157479"/>
                  </a:lnTo>
                  <a:lnTo>
                    <a:pt x="305734" y="107939"/>
                  </a:lnTo>
                  <a:lnTo>
                    <a:pt x="283575" y="64739"/>
                  </a:lnTo>
                  <a:lnTo>
                    <a:pt x="249773" y="30561"/>
                  </a:lnTo>
                  <a:lnTo>
                    <a:pt x="206888" y="8087"/>
                  </a:lnTo>
                  <a:lnTo>
                    <a:pt x="157480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14960" y="6922770"/>
              <a:ext cx="313690" cy="314960"/>
            </a:xfrm>
            <a:custGeom>
              <a:avLst/>
              <a:gdLst/>
              <a:ahLst/>
              <a:cxnLst/>
              <a:rect l="l" t="t" r="r" b="b"/>
              <a:pathLst>
                <a:path w="313690" h="314959">
                  <a:moveTo>
                    <a:pt x="313690" y="157479"/>
                  </a:moveTo>
                  <a:lnTo>
                    <a:pt x="305734" y="207020"/>
                  </a:lnTo>
                  <a:lnTo>
                    <a:pt x="283575" y="250220"/>
                  </a:lnTo>
                  <a:lnTo>
                    <a:pt x="249773" y="284398"/>
                  </a:lnTo>
                  <a:lnTo>
                    <a:pt x="206888" y="306872"/>
                  </a:lnTo>
                  <a:lnTo>
                    <a:pt x="157480" y="314959"/>
                  </a:lnTo>
                  <a:lnTo>
                    <a:pt x="107452" y="306872"/>
                  </a:lnTo>
                  <a:lnTo>
                    <a:pt x="64190" y="284398"/>
                  </a:lnTo>
                  <a:lnTo>
                    <a:pt x="30195" y="250220"/>
                  </a:lnTo>
                  <a:lnTo>
                    <a:pt x="7965" y="207020"/>
                  </a:lnTo>
                  <a:lnTo>
                    <a:pt x="0" y="157479"/>
                  </a:lnTo>
                  <a:lnTo>
                    <a:pt x="7965" y="107939"/>
                  </a:lnTo>
                  <a:lnTo>
                    <a:pt x="30195" y="64739"/>
                  </a:lnTo>
                  <a:lnTo>
                    <a:pt x="64190" y="30561"/>
                  </a:lnTo>
                  <a:lnTo>
                    <a:pt x="107452" y="8087"/>
                  </a:lnTo>
                  <a:lnTo>
                    <a:pt x="157480" y="0"/>
                  </a:lnTo>
                  <a:lnTo>
                    <a:pt x="206888" y="8087"/>
                  </a:lnTo>
                  <a:lnTo>
                    <a:pt x="249773" y="30561"/>
                  </a:lnTo>
                  <a:lnTo>
                    <a:pt x="283575" y="64739"/>
                  </a:lnTo>
                  <a:lnTo>
                    <a:pt x="305734" y="107939"/>
                  </a:lnTo>
                  <a:lnTo>
                    <a:pt x="313690" y="157479"/>
                  </a:lnTo>
                  <a:close/>
                </a:path>
                <a:path w="313690" h="314959">
                  <a:moveTo>
                    <a:pt x="0" y="0"/>
                  </a:moveTo>
                  <a:lnTo>
                    <a:pt x="0" y="0"/>
                  </a:lnTo>
                </a:path>
                <a:path w="313690" h="314959">
                  <a:moveTo>
                    <a:pt x="313690" y="314959"/>
                  </a:moveTo>
                  <a:lnTo>
                    <a:pt x="313690" y="314959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7340" y="6915150"/>
              <a:ext cx="328930" cy="328930"/>
            </a:xfrm>
            <a:custGeom>
              <a:avLst/>
              <a:gdLst/>
              <a:ahLst/>
              <a:cxnLst/>
              <a:rect l="l" t="t" r="r" b="b"/>
              <a:pathLst>
                <a:path w="328930" h="328929">
                  <a:moveTo>
                    <a:pt x="321310" y="165100"/>
                  </a:moveTo>
                  <a:lnTo>
                    <a:pt x="313354" y="214508"/>
                  </a:lnTo>
                  <a:lnTo>
                    <a:pt x="291195" y="257393"/>
                  </a:lnTo>
                  <a:lnTo>
                    <a:pt x="257393" y="291195"/>
                  </a:lnTo>
                  <a:lnTo>
                    <a:pt x="214508" y="313354"/>
                  </a:lnTo>
                  <a:lnTo>
                    <a:pt x="165100" y="321310"/>
                  </a:lnTo>
                  <a:lnTo>
                    <a:pt x="114940" y="313354"/>
                  </a:lnTo>
                  <a:lnTo>
                    <a:pt x="71363" y="291195"/>
                  </a:lnTo>
                  <a:lnTo>
                    <a:pt x="36992" y="257393"/>
                  </a:lnTo>
                  <a:lnTo>
                    <a:pt x="14447" y="214508"/>
                  </a:lnTo>
                  <a:lnTo>
                    <a:pt x="6350" y="165100"/>
                  </a:lnTo>
                  <a:lnTo>
                    <a:pt x="14447" y="115072"/>
                  </a:lnTo>
                  <a:lnTo>
                    <a:pt x="36992" y="71810"/>
                  </a:lnTo>
                  <a:lnTo>
                    <a:pt x="71363" y="37815"/>
                  </a:lnTo>
                  <a:lnTo>
                    <a:pt x="114940" y="15585"/>
                  </a:lnTo>
                  <a:lnTo>
                    <a:pt x="165100" y="7620"/>
                  </a:lnTo>
                  <a:lnTo>
                    <a:pt x="214508" y="15585"/>
                  </a:lnTo>
                  <a:lnTo>
                    <a:pt x="257393" y="37815"/>
                  </a:lnTo>
                  <a:lnTo>
                    <a:pt x="291195" y="71810"/>
                  </a:lnTo>
                  <a:lnTo>
                    <a:pt x="313354" y="115072"/>
                  </a:lnTo>
                  <a:lnTo>
                    <a:pt x="321310" y="165100"/>
                  </a:lnTo>
                  <a:close/>
                </a:path>
                <a:path w="328930" h="328929">
                  <a:moveTo>
                    <a:pt x="0" y="0"/>
                  </a:moveTo>
                  <a:lnTo>
                    <a:pt x="0" y="0"/>
                  </a:lnTo>
                </a:path>
                <a:path w="328930" h="328929">
                  <a:moveTo>
                    <a:pt x="328930" y="328930"/>
                  </a:moveTo>
                  <a:lnTo>
                    <a:pt x="328930" y="328930"/>
                  </a:lnTo>
                </a:path>
              </a:pathLst>
            </a:custGeom>
            <a:ln w="7547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0" y="961389"/>
            <a:ext cx="5334000" cy="147320"/>
            <a:chOff x="0" y="961389"/>
            <a:chExt cx="5334000" cy="147320"/>
          </a:xfrm>
        </p:grpSpPr>
        <p:sp>
          <p:nvSpPr>
            <p:cNvPr id="7" name="object 7"/>
            <p:cNvSpPr/>
            <p:nvPr/>
          </p:nvSpPr>
          <p:spPr>
            <a:xfrm>
              <a:off x="0" y="961389"/>
              <a:ext cx="5334000" cy="147320"/>
            </a:xfrm>
            <a:custGeom>
              <a:avLst/>
              <a:gdLst/>
              <a:ahLst/>
              <a:cxnLst/>
              <a:rect l="l" t="t" r="r" b="b"/>
              <a:pathLst>
                <a:path w="5334000" h="147319">
                  <a:moveTo>
                    <a:pt x="0" y="147319"/>
                  </a:moveTo>
                  <a:lnTo>
                    <a:pt x="5334000" y="147319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7319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961389"/>
              <a:ext cx="5334000" cy="147320"/>
            </a:xfrm>
            <a:custGeom>
              <a:avLst/>
              <a:gdLst/>
              <a:ahLst/>
              <a:cxnLst/>
              <a:rect l="l" t="t" r="r" b="b"/>
              <a:pathLst>
                <a:path w="5334000" h="147319">
                  <a:moveTo>
                    <a:pt x="0" y="147319"/>
                  </a:moveTo>
                  <a:lnTo>
                    <a:pt x="5334000" y="147319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7319"/>
                  </a:lnTo>
                  <a:close/>
                </a:path>
                <a:path w="5334000" h="147319">
                  <a:moveTo>
                    <a:pt x="0" y="0"/>
                  </a:moveTo>
                  <a:lnTo>
                    <a:pt x="0" y="0"/>
                  </a:lnTo>
                </a:path>
                <a:path w="5334000" h="147319">
                  <a:moveTo>
                    <a:pt x="5334000" y="147319"/>
                  </a:moveTo>
                  <a:lnTo>
                    <a:pt x="5334000" y="147319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46709" y="1398270"/>
            <a:ext cx="4638040" cy="64135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50"/>
              </a:spcBef>
            </a:pPr>
            <a:r>
              <a:rPr sz="1000" i="1" spc="-10" dirty="0">
                <a:latin typeface="Calibri"/>
                <a:cs typeface="Calibri"/>
              </a:rPr>
              <a:t>cardio-circolatorio</a:t>
            </a:r>
            <a:r>
              <a:rPr sz="1000" i="1" spc="1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che</a:t>
            </a:r>
            <a:r>
              <a:rPr sz="1000" i="1" spc="1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può</a:t>
            </a:r>
            <a:r>
              <a:rPr sz="1000" i="1" spc="1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essere</a:t>
            </a:r>
            <a:r>
              <a:rPr sz="1000" i="1" spc="1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1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tipo</a:t>
            </a:r>
            <a:r>
              <a:rPr sz="1000" i="1" spc="1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moderato</a:t>
            </a:r>
            <a:r>
              <a:rPr sz="1000" i="1" spc="1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(non</a:t>
            </a:r>
            <a:r>
              <a:rPr sz="1000" i="1" spc="12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completo)</a:t>
            </a:r>
            <a:r>
              <a:rPr sz="1000" i="1" spc="114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o</a:t>
            </a:r>
            <a:r>
              <a:rPr sz="1000" i="1" spc="1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grave</a:t>
            </a:r>
            <a:r>
              <a:rPr sz="1000" i="1" spc="1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(completo).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Vediamo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come bisogna comportarsi.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i="1" spc="-5" dirty="0">
                <a:latin typeface="Calibri"/>
                <a:cs typeface="Calibri"/>
              </a:rPr>
              <a:t>Ostruzione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moderata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(non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completa)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6709" y="2014220"/>
            <a:ext cx="889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3909" y="2014220"/>
            <a:ext cx="417004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L’infortunato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respira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-10" dirty="0">
                <a:latin typeface="Calibri"/>
                <a:cs typeface="Calibri"/>
              </a:rPr>
              <a:t> tossisce </a:t>
            </a:r>
            <a:r>
              <a:rPr sz="1000" i="1" spc="-5" dirty="0">
                <a:latin typeface="Calibri"/>
                <a:cs typeface="Calibri"/>
              </a:rPr>
              <a:t>vigorosamente,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rimane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un </a:t>
            </a:r>
            <a:r>
              <a:rPr sz="1000" i="1" spc="-5" dirty="0">
                <a:latin typeface="Calibri"/>
                <a:cs typeface="Calibri"/>
              </a:rPr>
              <a:t>passaggio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d’aria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nelle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vie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aeree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sufficienti</a:t>
            </a:r>
            <a:r>
              <a:rPr sz="1000" i="1" dirty="0">
                <a:latin typeface="Calibri"/>
                <a:cs typeface="Calibri"/>
              </a:rPr>
              <a:t> 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permettere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all’infortunato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6709" y="2317750"/>
            <a:ext cx="13144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continuare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respirare,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6709" y="2470150"/>
            <a:ext cx="88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3909" y="2470150"/>
            <a:ext cx="42043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se</a:t>
            </a:r>
            <a:r>
              <a:rPr sz="1000" i="1" spc="10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spc="10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pone</a:t>
            </a:r>
            <a:r>
              <a:rPr sz="1000" i="1" spc="1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all’infortunato</a:t>
            </a:r>
            <a:r>
              <a:rPr sz="1000" i="1" spc="1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10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domanda</a:t>
            </a:r>
            <a:r>
              <a:rPr sz="1000" i="1" spc="114" dirty="0">
                <a:latin typeface="Calibri"/>
                <a:cs typeface="Calibri"/>
              </a:rPr>
              <a:t> </a:t>
            </a:r>
            <a:r>
              <a:rPr sz="1000" i="1" spc="20" dirty="0">
                <a:latin typeface="Calibri"/>
                <a:cs typeface="Calibri"/>
              </a:rPr>
              <a:t>“TI</a:t>
            </a:r>
            <a:r>
              <a:rPr sz="1000" i="1" spc="10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SENTI</a:t>
            </a:r>
            <a:r>
              <a:rPr sz="1000" i="1" spc="10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SOFFOCARE? </a:t>
            </a:r>
            <a:r>
              <a:rPr sz="1000" i="1" dirty="0">
                <a:latin typeface="Calibri"/>
                <a:cs typeface="Calibri"/>
              </a:rPr>
              <a:t>”</a:t>
            </a:r>
            <a:r>
              <a:rPr sz="1000" i="1" spc="10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è</a:t>
            </a:r>
            <a:r>
              <a:rPr sz="1000" i="1" spc="1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spc="10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grado</a:t>
            </a:r>
            <a:r>
              <a:rPr sz="1000" i="1" spc="10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1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ri-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6709" y="2622550"/>
            <a:ext cx="148018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spondere.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Ostruzione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grave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(completa)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6709" y="2927350"/>
            <a:ext cx="889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03909" y="2927350"/>
            <a:ext cx="4178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L’infortunato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non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respira,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tossisce</a:t>
            </a:r>
            <a:r>
              <a:rPr sz="1000" i="1" dirty="0">
                <a:latin typeface="Calibri"/>
                <a:cs typeface="Calibri"/>
              </a:rPr>
              <a:t> e</a:t>
            </a:r>
            <a:r>
              <a:rPr sz="1000" i="1" spc="-5" dirty="0">
                <a:latin typeface="Calibri"/>
                <a:cs typeface="Calibri"/>
              </a:rPr>
              <a:t> ha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colorito </a:t>
            </a:r>
            <a:r>
              <a:rPr sz="1000" i="1" spc="-10" dirty="0">
                <a:latin typeface="Calibri"/>
                <a:cs typeface="Calibri"/>
              </a:rPr>
              <a:t>bluastro,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potrebbe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essere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presente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un </a:t>
            </a:r>
            <a:r>
              <a:rPr sz="1000" i="1" spc="-5" dirty="0">
                <a:latin typeface="Calibri"/>
                <a:cs typeface="Calibri"/>
              </a:rPr>
              <a:t>passaggio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d’aria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nelle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vie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aeree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</a:t>
            </a:r>
            <a:r>
              <a:rPr sz="1000" i="1" dirty="0">
                <a:latin typeface="Calibri"/>
                <a:cs typeface="Calibri"/>
              </a:rPr>
              <a:t> non è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sufficiente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6709" y="3232150"/>
            <a:ext cx="28409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Calibri"/>
                <a:cs typeface="Calibri"/>
              </a:rPr>
              <a:t>da </a:t>
            </a:r>
            <a:r>
              <a:rPr sz="1000" i="1" spc="-15" dirty="0">
                <a:latin typeface="Calibri"/>
                <a:cs typeface="Calibri"/>
              </a:rPr>
              <a:t>permettere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all’infortunato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continuare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respirare,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6709" y="3384550"/>
            <a:ext cx="88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03909" y="3384550"/>
            <a:ext cx="42176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se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pone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all’infortunato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domanda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20" dirty="0">
                <a:latin typeface="Calibri"/>
                <a:cs typeface="Calibri"/>
              </a:rPr>
              <a:t>“TI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SENTI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SOFFOCARE? </a:t>
            </a:r>
            <a:r>
              <a:rPr sz="1000" i="1" dirty="0">
                <a:latin typeface="Calibri"/>
                <a:cs typeface="Calibri"/>
              </a:rPr>
              <a:t>”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l’infortunato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non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è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6709" y="3536950"/>
            <a:ext cx="4631055" cy="1090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grado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rispondere.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00">
              <a:latin typeface="Calibri"/>
              <a:cs typeface="Calibri"/>
            </a:endParaRPr>
          </a:p>
          <a:p>
            <a:pPr marL="12700" marR="5080">
              <a:lnSpc>
                <a:spcPct val="108300"/>
              </a:lnSpc>
            </a:pPr>
            <a:r>
              <a:rPr sz="1000" i="1" spc="-5" dirty="0">
                <a:latin typeface="Calibri"/>
                <a:cs typeface="Calibri"/>
              </a:rPr>
              <a:t>Bisogna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tenere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sotto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controllo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l’infortunato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chiamare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118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(sistema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emergenza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sani-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tario)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nel </a:t>
            </a:r>
            <a:r>
              <a:rPr sz="1000" i="1" spc="-10" dirty="0">
                <a:latin typeface="Calibri"/>
                <a:cs typeface="Calibri"/>
              </a:rPr>
              <a:t>caso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cui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l’emergenza</a:t>
            </a:r>
            <a:r>
              <a:rPr sz="1000" i="1" dirty="0">
                <a:latin typeface="Calibri"/>
                <a:cs typeface="Calibri"/>
              </a:rPr>
              <a:t> non</a:t>
            </a:r>
            <a:r>
              <a:rPr sz="1000" i="1" spc="-5" dirty="0">
                <a:latin typeface="Calibri"/>
                <a:cs typeface="Calibri"/>
              </a:rPr>
              <a:t> si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risolva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 poco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tempo.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12700" marR="2548255">
              <a:lnSpc>
                <a:spcPct val="100000"/>
              </a:lnSpc>
              <a:spcBef>
                <a:spcPts val="5"/>
              </a:spcBef>
            </a:pPr>
            <a:r>
              <a:rPr sz="1000" i="1" spc="-5" dirty="0">
                <a:latin typeface="Calibri"/>
                <a:cs typeface="Calibri"/>
              </a:rPr>
              <a:t>Manovre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disostruzione delle vie aeree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Manovra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dei cinque colpi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sul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dorso: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6709" y="4602479"/>
            <a:ext cx="88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03909" y="4602479"/>
            <a:ext cx="42043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portarsi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ﬁanco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all’infortunato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poggiare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mano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sul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torace,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far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inclinare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6709" y="4754879"/>
            <a:ext cx="4677410" cy="2005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leggermente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avanti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dare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cinque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colpi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vigorosi</a:t>
            </a:r>
            <a:r>
              <a:rPr sz="1000" i="1" dirty="0">
                <a:latin typeface="Calibri"/>
                <a:cs typeface="Calibri"/>
              </a:rPr>
              <a:t> al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centro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scapole,</a:t>
            </a:r>
            <a:endParaRPr sz="1000">
              <a:latin typeface="Calibri"/>
              <a:cs typeface="Calibri"/>
            </a:endParaRPr>
          </a:p>
          <a:p>
            <a:pPr marL="12700" marR="33020">
              <a:lnSpc>
                <a:spcPct val="100000"/>
              </a:lnSpc>
              <a:buClr>
                <a:srgbClr val="D12229"/>
              </a:buClr>
              <a:buChar char="•"/>
              <a:tabLst>
                <a:tab pos="469265" algn="l"/>
                <a:tab pos="469900" algn="l"/>
              </a:tabLst>
            </a:pPr>
            <a:r>
              <a:rPr sz="1000" i="1" spc="-5" dirty="0">
                <a:latin typeface="Calibri"/>
                <a:cs typeface="Calibri"/>
              </a:rPr>
              <a:t>terminata la manovra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controllare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corpo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estraneo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è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stato</a:t>
            </a:r>
            <a:r>
              <a:rPr sz="1000" i="1" spc="-5" dirty="0">
                <a:latin typeface="Calibri"/>
                <a:cs typeface="Calibri"/>
              </a:rPr>
              <a:t> rimosso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dalla </a:t>
            </a:r>
            <a:r>
              <a:rPr sz="1000" i="1" spc="-10" dirty="0">
                <a:latin typeface="Calibri"/>
                <a:cs typeface="Calibri"/>
              </a:rPr>
              <a:t>cavità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orale.</a:t>
            </a:r>
            <a:endParaRPr sz="1000">
              <a:latin typeface="Calibri"/>
              <a:cs typeface="Calibri"/>
            </a:endParaRPr>
          </a:p>
          <a:p>
            <a:pPr marL="12700" marR="46990">
              <a:lnSpc>
                <a:spcPct val="100000"/>
              </a:lnSpc>
            </a:pPr>
            <a:r>
              <a:rPr sz="1000" i="1" dirty="0">
                <a:latin typeface="Calibri"/>
                <a:cs typeface="Calibri"/>
              </a:rPr>
              <a:t>Se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questa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manovra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non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è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stata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sufficiente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rimuovere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corpo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estraneo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dalla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cavità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orale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adoperare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manovra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Heimlich.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10" dirty="0">
                <a:latin typeface="Calibri"/>
                <a:cs typeface="Calibri"/>
              </a:rPr>
              <a:t>MANOVRA</a:t>
            </a:r>
            <a:r>
              <a:rPr sz="1000" i="1" spc="-3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HEIMLICH:</a:t>
            </a:r>
            <a:endParaRPr sz="10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buClr>
                <a:srgbClr val="D12229"/>
              </a:buClr>
              <a:buChar char="•"/>
              <a:tabLst>
                <a:tab pos="489584" algn="l"/>
                <a:tab pos="490220" algn="l"/>
              </a:tabLst>
            </a:pPr>
            <a:r>
              <a:rPr sz="1000" i="1" spc="-5" dirty="0">
                <a:latin typeface="Calibri"/>
                <a:cs typeface="Calibri"/>
              </a:rPr>
              <a:t>colui</a:t>
            </a:r>
            <a:r>
              <a:rPr sz="1000" i="1" spc="16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che</a:t>
            </a:r>
            <a:r>
              <a:rPr sz="1000" i="1" spc="16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soccorre</a:t>
            </a:r>
            <a:r>
              <a:rPr sz="1000" i="1" spc="16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spc="15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posiziona</a:t>
            </a:r>
            <a:r>
              <a:rPr sz="1000" i="1" spc="15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dietro</a:t>
            </a:r>
            <a:r>
              <a:rPr sz="1000" i="1" spc="15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l’infortunato</a:t>
            </a:r>
            <a:r>
              <a:rPr sz="1000" i="1" spc="17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16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gli</a:t>
            </a:r>
            <a:r>
              <a:rPr sz="1000" i="1" spc="15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circonda</a:t>
            </a:r>
            <a:r>
              <a:rPr sz="1000" i="1" spc="16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16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vita</a:t>
            </a:r>
            <a:r>
              <a:rPr sz="1000" i="1" spc="16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16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brac- cia, posiziona la mano </a:t>
            </a:r>
            <a:r>
              <a:rPr sz="1000" i="1" spc="-10" dirty="0">
                <a:latin typeface="Calibri"/>
                <a:cs typeface="Calibri"/>
              </a:rPr>
              <a:t>sinistra </a:t>
            </a:r>
            <a:r>
              <a:rPr sz="1000" i="1" spc="-5" dirty="0">
                <a:latin typeface="Calibri"/>
                <a:cs typeface="Calibri"/>
              </a:rPr>
              <a:t>con l’indice nelle </a:t>
            </a:r>
            <a:r>
              <a:rPr sz="1000" i="1" spc="-10" dirty="0">
                <a:latin typeface="Calibri"/>
                <a:cs typeface="Calibri"/>
              </a:rPr>
              <a:t>prossimità </a:t>
            </a:r>
            <a:r>
              <a:rPr sz="1000" i="1" spc="-15" dirty="0">
                <a:latin typeface="Calibri"/>
                <a:cs typeface="Calibri"/>
              </a:rPr>
              <a:t>dell’ombelico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il pollice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nella parte</a:t>
            </a:r>
            <a:r>
              <a:rPr sz="1000" i="1" spc="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inferiore dello </a:t>
            </a:r>
            <a:r>
              <a:rPr sz="1000" i="1" spc="-15" dirty="0">
                <a:latin typeface="Calibri"/>
                <a:cs typeface="Calibri"/>
              </a:rPr>
              <a:t>sterno,</a:t>
            </a:r>
            <a:r>
              <a:rPr sz="1000" i="1" spc="19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formando una C, li troverà il </a:t>
            </a:r>
            <a:r>
              <a:rPr sz="1000" i="1" spc="-10" dirty="0">
                <a:latin typeface="Calibri"/>
                <a:cs typeface="Calibri"/>
              </a:rPr>
              <a:t>punto</a:t>
            </a:r>
            <a:r>
              <a:rPr sz="1000" i="1" spc="204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compressione.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Porrà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l’altra</a:t>
            </a:r>
            <a:r>
              <a:rPr sz="1000" i="1" dirty="0">
                <a:latin typeface="Calibri"/>
                <a:cs typeface="Calibri"/>
              </a:rPr>
              <a:t> mano </a:t>
            </a:r>
            <a:r>
              <a:rPr sz="1000" i="1" spc="-5" dirty="0">
                <a:latin typeface="Calibri"/>
                <a:cs typeface="Calibri"/>
              </a:rPr>
              <a:t>(destra)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chiusa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 </a:t>
            </a:r>
            <a:r>
              <a:rPr sz="1000" i="1" spc="-5" dirty="0">
                <a:latin typeface="Calibri"/>
                <a:cs typeface="Calibri"/>
              </a:rPr>
              <a:t>pugno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all’interno</a:t>
            </a:r>
            <a:r>
              <a:rPr sz="1000" i="1" spc="-5" dirty="0">
                <a:latin typeface="Calibri"/>
                <a:cs typeface="Calibri"/>
              </a:rPr>
              <a:t> della</a:t>
            </a:r>
            <a:r>
              <a:rPr sz="1000" i="1" dirty="0">
                <a:latin typeface="Calibri"/>
                <a:cs typeface="Calibri"/>
              </a:rPr>
              <a:t> C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che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forma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mano </a:t>
            </a:r>
            <a:r>
              <a:rPr sz="1000" i="1" spc="-10" dirty="0">
                <a:latin typeface="Calibri"/>
                <a:cs typeface="Calibri"/>
              </a:rPr>
              <a:t>sinistra.</a:t>
            </a:r>
            <a:endParaRPr sz="1000">
              <a:latin typeface="Calibri"/>
              <a:cs typeface="Calibri"/>
            </a:endParaRPr>
          </a:p>
          <a:p>
            <a:pPr marL="12700" marR="45720" algn="just">
              <a:lnSpc>
                <a:spcPct val="100000"/>
              </a:lnSpc>
              <a:buClr>
                <a:srgbClr val="D12229"/>
              </a:buClr>
              <a:buChar char="•"/>
              <a:tabLst>
                <a:tab pos="469265" algn="l"/>
                <a:tab pos="469900" algn="l"/>
              </a:tabLst>
            </a:pPr>
            <a:r>
              <a:rPr sz="1000" i="1" dirty="0">
                <a:latin typeface="Calibri"/>
                <a:cs typeface="Calibri"/>
              </a:rPr>
              <a:t>a </a:t>
            </a:r>
            <a:r>
              <a:rPr sz="1000" i="1" spc="-10" dirty="0">
                <a:latin typeface="Calibri"/>
                <a:cs typeface="Calibri"/>
              </a:rPr>
              <a:t>questo </a:t>
            </a:r>
            <a:r>
              <a:rPr sz="1000" i="1" spc="-5" dirty="0">
                <a:latin typeface="Calibri"/>
                <a:cs typeface="Calibri"/>
              </a:rPr>
              <a:t>punto </a:t>
            </a:r>
            <a:r>
              <a:rPr sz="1000" i="1" spc="-10" dirty="0">
                <a:latin typeface="Calibri"/>
                <a:cs typeface="Calibri"/>
              </a:rPr>
              <a:t>afferrare </a:t>
            </a:r>
            <a:r>
              <a:rPr sz="1000" i="1" spc="-5" dirty="0">
                <a:latin typeface="Calibri"/>
                <a:cs typeface="Calibri"/>
              </a:rPr>
              <a:t>il pugno (mano destra) con la mano </a:t>
            </a:r>
            <a:r>
              <a:rPr sz="1000" i="1" spc="-10" dirty="0">
                <a:latin typeface="Calibri"/>
                <a:cs typeface="Calibri"/>
              </a:rPr>
              <a:t>sinistra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compiere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cinque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compressioni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vigorose,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ogni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due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secondi,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dal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basso verso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l’alto.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4329" y="6957059"/>
            <a:ext cx="262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45" dirty="0">
                <a:latin typeface="Arial MT"/>
                <a:cs typeface="Arial MT"/>
              </a:rPr>
              <a:t>1</a:t>
            </a:r>
            <a:r>
              <a:rPr sz="1800" dirty="0">
                <a:latin typeface="Arial MT"/>
                <a:cs typeface="Arial MT"/>
              </a:rPr>
              <a:t>0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2100" y="2485389"/>
            <a:ext cx="2133600" cy="312293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4705350" y="6911376"/>
            <a:ext cx="328930" cy="336550"/>
            <a:chOff x="4705350" y="6911376"/>
            <a:chExt cx="328930" cy="336550"/>
          </a:xfrm>
        </p:grpSpPr>
        <p:sp>
          <p:nvSpPr>
            <p:cNvPr id="4" name="object 4"/>
            <p:cNvSpPr/>
            <p:nvPr/>
          </p:nvSpPr>
          <p:spPr>
            <a:xfrm>
              <a:off x="4712970" y="6922770"/>
              <a:ext cx="313690" cy="314960"/>
            </a:xfrm>
            <a:custGeom>
              <a:avLst/>
              <a:gdLst/>
              <a:ahLst/>
              <a:cxnLst/>
              <a:rect l="l" t="t" r="r" b="b"/>
              <a:pathLst>
                <a:path w="313689" h="314959">
                  <a:moveTo>
                    <a:pt x="156209" y="0"/>
                  </a:moveTo>
                  <a:lnTo>
                    <a:pt x="106801" y="8087"/>
                  </a:lnTo>
                  <a:lnTo>
                    <a:pt x="63916" y="30561"/>
                  </a:lnTo>
                  <a:lnTo>
                    <a:pt x="30114" y="64739"/>
                  </a:lnTo>
                  <a:lnTo>
                    <a:pt x="7955" y="107939"/>
                  </a:lnTo>
                  <a:lnTo>
                    <a:pt x="0" y="157479"/>
                  </a:lnTo>
                  <a:lnTo>
                    <a:pt x="7955" y="207020"/>
                  </a:lnTo>
                  <a:lnTo>
                    <a:pt x="30114" y="250220"/>
                  </a:lnTo>
                  <a:lnTo>
                    <a:pt x="63916" y="284398"/>
                  </a:lnTo>
                  <a:lnTo>
                    <a:pt x="106801" y="306872"/>
                  </a:lnTo>
                  <a:lnTo>
                    <a:pt x="156209" y="314959"/>
                  </a:lnTo>
                  <a:lnTo>
                    <a:pt x="206237" y="306872"/>
                  </a:lnTo>
                  <a:lnTo>
                    <a:pt x="249499" y="284398"/>
                  </a:lnTo>
                  <a:lnTo>
                    <a:pt x="283494" y="250220"/>
                  </a:lnTo>
                  <a:lnTo>
                    <a:pt x="305724" y="207020"/>
                  </a:lnTo>
                  <a:lnTo>
                    <a:pt x="313689" y="157479"/>
                  </a:lnTo>
                  <a:lnTo>
                    <a:pt x="305724" y="107939"/>
                  </a:lnTo>
                  <a:lnTo>
                    <a:pt x="283494" y="64739"/>
                  </a:lnTo>
                  <a:lnTo>
                    <a:pt x="249499" y="30561"/>
                  </a:lnTo>
                  <a:lnTo>
                    <a:pt x="206237" y="8087"/>
                  </a:lnTo>
                  <a:lnTo>
                    <a:pt x="156209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712970" y="6922770"/>
              <a:ext cx="313690" cy="314960"/>
            </a:xfrm>
            <a:custGeom>
              <a:avLst/>
              <a:gdLst/>
              <a:ahLst/>
              <a:cxnLst/>
              <a:rect l="l" t="t" r="r" b="b"/>
              <a:pathLst>
                <a:path w="313689" h="314959">
                  <a:moveTo>
                    <a:pt x="313689" y="157479"/>
                  </a:moveTo>
                  <a:lnTo>
                    <a:pt x="305724" y="207020"/>
                  </a:lnTo>
                  <a:lnTo>
                    <a:pt x="283494" y="250220"/>
                  </a:lnTo>
                  <a:lnTo>
                    <a:pt x="249499" y="284398"/>
                  </a:lnTo>
                  <a:lnTo>
                    <a:pt x="206237" y="306872"/>
                  </a:lnTo>
                  <a:lnTo>
                    <a:pt x="156209" y="314959"/>
                  </a:lnTo>
                  <a:lnTo>
                    <a:pt x="106801" y="306872"/>
                  </a:lnTo>
                  <a:lnTo>
                    <a:pt x="63916" y="284398"/>
                  </a:lnTo>
                  <a:lnTo>
                    <a:pt x="30114" y="250220"/>
                  </a:lnTo>
                  <a:lnTo>
                    <a:pt x="7955" y="207020"/>
                  </a:lnTo>
                  <a:lnTo>
                    <a:pt x="0" y="157479"/>
                  </a:lnTo>
                  <a:lnTo>
                    <a:pt x="7955" y="107939"/>
                  </a:lnTo>
                  <a:lnTo>
                    <a:pt x="30114" y="64739"/>
                  </a:lnTo>
                  <a:lnTo>
                    <a:pt x="63916" y="30561"/>
                  </a:lnTo>
                  <a:lnTo>
                    <a:pt x="106801" y="8087"/>
                  </a:lnTo>
                  <a:lnTo>
                    <a:pt x="156209" y="0"/>
                  </a:lnTo>
                  <a:lnTo>
                    <a:pt x="206237" y="8087"/>
                  </a:lnTo>
                  <a:lnTo>
                    <a:pt x="249499" y="30561"/>
                  </a:lnTo>
                  <a:lnTo>
                    <a:pt x="283494" y="64739"/>
                  </a:lnTo>
                  <a:lnTo>
                    <a:pt x="305724" y="107939"/>
                  </a:lnTo>
                  <a:lnTo>
                    <a:pt x="313689" y="157479"/>
                  </a:lnTo>
                  <a:close/>
                </a:path>
                <a:path w="313689" h="314959">
                  <a:moveTo>
                    <a:pt x="0" y="0"/>
                  </a:moveTo>
                  <a:lnTo>
                    <a:pt x="0" y="0"/>
                  </a:lnTo>
                </a:path>
                <a:path w="313689" h="314959">
                  <a:moveTo>
                    <a:pt x="313689" y="314959"/>
                  </a:moveTo>
                  <a:lnTo>
                    <a:pt x="313689" y="314959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05350" y="6915150"/>
              <a:ext cx="328930" cy="328930"/>
            </a:xfrm>
            <a:custGeom>
              <a:avLst/>
              <a:gdLst/>
              <a:ahLst/>
              <a:cxnLst/>
              <a:rect l="l" t="t" r="r" b="b"/>
              <a:pathLst>
                <a:path w="328929" h="328929">
                  <a:moveTo>
                    <a:pt x="321310" y="165100"/>
                  </a:moveTo>
                  <a:lnTo>
                    <a:pt x="313344" y="214508"/>
                  </a:lnTo>
                  <a:lnTo>
                    <a:pt x="291114" y="257393"/>
                  </a:lnTo>
                  <a:lnTo>
                    <a:pt x="257119" y="291195"/>
                  </a:lnTo>
                  <a:lnTo>
                    <a:pt x="213857" y="313354"/>
                  </a:lnTo>
                  <a:lnTo>
                    <a:pt x="163829" y="321310"/>
                  </a:lnTo>
                  <a:lnTo>
                    <a:pt x="114289" y="313354"/>
                  </a:lnTo>
                  <a:lnTo>
                    <a:pt x="71089" y="291195"/>
                  </a:lnTo>
                  <a:lnTo>
                    <a:pt x="36911" y="257393"/>
                  </a:lnTo>
                  <a:lnTo>
                    <a:pt x="14437" y="214508"/>
                  </a:lnTo>
                  <a:lnTo>
                    <a:pt x="6350" y="165100"/>
                  </a:lnTo>
                  <a:lnTo>
                    <a:pt x="14437" y="115072"/>
                  </a:lnTo>
                  <a:lnTo>
                    <a:pt x="36911" y="71810"/>
                  </a:lnTo>
                  <a:lnTo>
                    <a:pt x="71089" y="37815"/>
                  </a:lnTo>
                  <a:lnTo>
                    <a:pt x="114289" y="15585"/>
                  </a:lnTo>
                  <a:lnTo>
                    <a:pt x="163829" y="7620"/>
                  </a:lnTo>
                  <a:lnTo>
                    <a:pt x="213857" y="15585"/>
                  </a:lnTo>
                  <a:lnTo>
                    <a:pt x="257119" y="37815"/>
                  </a:lnTo>
                  <a:lnTo>
                    <a:pt x="291114" y="71810"/>
                  </a:lnTo>
                  <a:lnTo>
                    <a:pt x="313344" y="115072"/>
                  </a:lnTo>
                  <a:lnTo>
                    <a:pt x="321310" y="165100"/>
                  </a:lnTo>
                  <a:close/>
                </a:path>
                <a:path w="328929" h="328929">
                  <a:moveTo>
                    <a:pt x="0" y="0"/>
                  </a:moveTo>
                  <a:lnTo>
                    <a:pt x="0" y="0"/>
                  </a:lnTo>
                </a:path>
                <a:path w="328929" h="328929">
                  <a:moveTo>
                    <a:pt x="328929" y="328930"/>
                  </a:moveTo>
                  <a:lnTo>
                    <a:pt x="328929" y="328930"/>
                  </a:lnTo>
                </a:path>
              </a:pathLst>
            </a:custGeom>
            <a:ln w="7547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0" y="961389"/>
            <a:ext cx="5334000" cy="147320"/>
            <a:chOff x="0" y="961389"/>
            <a:chExt cx="5334000" cy="147320"/>
          </a:xfrm>
        </p:grpSpPr>
        <p:sp>
          <p:nvSpPr>
            <p:cNvPr id="8" name="object 8"/>
            <p:cNvSpPr/>
            <p:nvPr/>
          </p:nvSpPr>
          <p:spPr>
            <a:xfrm>
              <a:off x="0" y="961389"/>
              <a:ext cx="7620" cy="147320"/>
            </a:xfrm>
            <a:custGeom>
              <a:avLst/>
              <a:gdLst/>
              <a:ahLst/>
              <a:cxnLst/>
              <a:rect l="l" t="t" r="r" b="b"/>
              <a:pathLst>
                <a:path w="7620" h="147319">
                  <a:moveTo>
                    <a:pt x="0" y="147319"/>
                  </a:moveTo>
                  <a:lnTo>
                    <a:pt x="7620" y="147319"/>
                  </a:lnTo>
                  <a:lnTo>
                    <a:pt x="7620" y="0"/>
                  </a:lnTo>
                  <a:lnTo>
                    <a:pt x="0" y="0"/>
                  </a:lnTo>
                  <a:lnTo>
                    <a:pt x="0" y="147319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961389"/>
              <a:ext cx="7620" cy="147320"/>
            </a:xfrm>
            <a:custGeom>
              <a:avLst/>
              <a:gdLst/>
              <a:ahLst/>
              <a:cxnLst/>
              <a:rect l="l" t="t" r="r" b="b"/>
              <a:pathLst>
                <a:path w="7620" h="147319">
                  <a:moveTo>
                    <a:pt x="0" y="147319"/>
                  </a:moveTo>
                  <a:lnTo>
                    <a:pt x="7620" y="147319"/>
                  </a:lnTo>
                  <a:lnTo>
                    <a:pt x="7620" y="0"/>
                  </a:lnTo>
                  <a:lnTo>
                    <a:pt x="0" y="0"/>
                  </a:lnTo>
                  <a:lnTo>
                    <a:pt x="0" y="147319"/>
                  </a:lnTo>
                  <a:close/>
                </a:path>
                <a:path w="7620" h="147319">
                  <a:moveTo>
                    <a:pt x="0" y="0"/>
                  </a:moveTo>
                  <a:lnTo>
                    <a:pt x="0" y="0"/>
                  </a:lnTo>
                </a:path>
                <a:path w="7620" h="147319">
                  <a:moveTo>
                    <a:pt x="7620" y="147319"/>
                  </a:moveTo>
                  <a:lnTo>
                    <a:pt x="7620" y="147319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270" y="961389"/>
              <a:ext cx="5332730" cy="147320"/>
            </a:xfrm>
            <a:custGeom>
              <a:avLst/>
              <a:gdLst/>
              <a:ahLst/>
              <a:cxnLst/>
              <a:rect l="l" t="t" r="r" b="b"/>
              <a:pathLst>
                <a:path w="5332730" h="147319">
                  <a:moveTo>
                    <a:pt x="0" y="147319"/>
                  </a:moveTo>
                  <a:lnTo>
                    <a:pt x="5332730" y="147319"/>
                  </a:lnTo>
                  <a:lnTo>
                    <a:pt x="5332730" y="0"/>
                  </a:lnTo>
                  <a:lnTo>
                    <a:pt x="0" y="0"/>
                  </a:lnTo>
                  <a:lnTo>
                    <a:pt x="0" y="147319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270" y="961389"/>
              <a:ext cx="5332730" cy="147320"/>
            </a:xfrm>
            <a:custGeom>
              <a:avLst/>
              <a:gdLst/>
              <a:ahLst/>
              <a:cxnLst/>
              <a:rect l="l" t="t" r="r" b="b"/>
              <a:pathLst>
                <a:path w="5332730" h="147319">
                  <a:moveTo>
                    <a:pt x="0" y="147319"/>
                  </a:moveTo>
                  <a:lnTo>
                    <a:pt x="5332730" y="147319"/>
                  </a:lnTo>
                  <a:lnTo>
                    <a:pt x="5332730" y="0"/>
                  </a:lnTo>
                  <a:lnTo>
                    <a:pt x="0" y="0"/>
                  </a:lnTo>
                  <a:lnTo>
                    <a:pt x="0" y="147319"/>
                  </a:lnTo>
                  <a:close/>
                </a:path>
                <a:path w="5332730" h="147319">
                  <a:moveTo>
                    <a:pt x="0" y="0"/>
                  </a:moveTo>
                  <a:lnTo>
                    <a:pt x="0" y="0"/>
                  </a:lnTo>
                </a:path>
                <a:path w="5332730" h="147319">
                  <a:moveTo>
                    <a:pt x="5332730" y="147319"/>
                  </a:moveTo>
                  <a:lnTo>
                    <a:pt x="5332730" y="147319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47979" y="1393190"/>
            <a:ext cx="4677410" cy="416306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just">
              <a:lnSpc>
                <a:spcPct val="101299"/>
              </a:lnSpc>
              <a:spcBef>
                <a:spcPts val="85"/>
              </a:spcBef>
            </a:pPr>
            <a:r>
              <a:rPr sz="1000" i="1" spc="-5" dirty="0">
                <a:latin typeface="Calibri"/>
                <a:cs typeface="Calibri"/>
              </a:rPr>
              <a:t>Alternare </a:t>
            </a:r>
            <a:r>
              <a:rPr sz="1000" i="1" dirty="0">
                <a:latin typeface="Calibri"/>
                <a:cs typeface="Calibri"/>
              </a:rPr>
              <a:t>5 </a:t>
            </a:r>
            <a:r>
              <a:rPr sz="1000" i="1" spc="-5" dirty="0">
                <a:latin typeface="Calibri"/>
                <a:cs typeface="Calibri"/>
              </a:rPr>
              <a:t>colpi dorsali </a:t>
            </a:r>
            <a:r>
              <a:rPr sz="1000" i="1" dirty="0">
                <a:latin typeface="Calibri"/>
                <a:cs typeface="Calibri"/>
              </a:rPr>
              <a:t>a 5 </a:t>
            </a:r>
            <a:r>
              <a:rPr sz="1000" i="1" spc="-5" dirty="0">
                <a:latin typeface="Calibri"/>
                <a:cs typeface="Calibri"/>
              </a:rPr>
              <a:t>compressioni addominali, ﬁnché non si liberano le vie aeree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eliminando il corpo estraneo: se </a:t>
            </a:r>
            <a:r>
              <a:rPr sz="1000" i="1" spc="-10" dirty="0">
                <a:latin typeface="Calibri"/>
                <a:cs typeface="Calibri"/>
              </a:rPr>
              <a:t>l’infortunato </a:t>
            </a:r>
            <a:r>
              <a:rPr sz="1000" i="1" spc="-5" dirty="0">
                <a:latin typeface="Calibri"/>
                <a:cs typeface="Calibri"/>
              </a:rPr>
              <a:t>perde </a:t>
            </a:r>
            <a:r>
              <a:rPr sz="1000" i="1" spc="-10" dirty="0">
                <a:latin typeface="Calibri"/>
                <a:cs typeface="Calibri"/>
              </a:rPr>
              <a:t>conoscenza </a:t>
            </a:r>
            <a:r>
              <a:rPr sz="1000" i="1" spc="-5" dirty="0">
                <a:latin typeface="Calibri"/>
                <a:cs typeface="Calibri"/>
              </a:rPr>
              <a:t>dopo </a:t>
            </a:r>
            <a:r>
              <a:rPr sz="1000" i="1" dirty="0">
                <a:latin typeface="Calibri"/>
                <a:cs typeface="Calibri"/>
              </a:rPr>
              <a:t>i </a:t>
            </a:r>
            <a:r>
              <a:rPr sz="1000" i="1" spc="-10" dirty="0">
                <a:latin typeface="Calibri"/>
                <a:cs typeface="Calibri"/>
              </a:rPr>
              <a:t>tentativi </a:t>
            </a:r>
            <a:r>
              <a:rPr sz="1000" i="1" spc="-5" dirty="0">
                <a:latin typeface="Calibri"/>
                <a:cs typeface="Calibri"/>
              </a:rPr>
              <a:t>con le ma-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novre sopracitate, porlo delicatamente </a:t>
            </a:r>
            <a:r>
              <a:rPr sz="1000" i="1" dirty="0">
                <a:latin typeface="Calibri"/>
                <a:cs typeface="Calibri"/>
              </a:rPr>
              <a:t>a </a:t>
            </a:r>
            <a:r>
              <a:rPr sz="1000" i="1" spc="-5" dirty="0">
                <a:latin typeface="Calibri"/>
                <a:cs typeface="Calibri"/>
              </a:rPr>
              <a:t>terra, chiamare </a:t>
            </a:r>
            <a:r>
              <a:rPr sz="1000" i="1" dirty="0">
                <a:latin typeface="Calibri"/>
                <a:cs typeface="Calibri"/>
              </a:rPr>
              <a:t>i </a:t>
            </a:r>
            <a:r>
              <a:rPr sz="1000" i="1" spc="-10" dirty="0">
                <a:latin typeface="Calibri"/>
                <a:cs typeface="Calibri"/>
              </a:rPr>
              <a:t>soccorsi </a:t>
            </a:r>
            <a:r>
              <a:rPr sz="1000" i="1" spc="-5" dirty="0">
                <a:latin typeface="Calibri"/>
                <a:cs typeface="Calibri"/>
              </a:rPr>
              <a:t>(118/112)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10" dirty="0">
                <a:latin typeface="Calibri"/>
                <a:cs typeface="Calibri"/>
              </a:rPr>
              <a:t>iniziare </a:t>
            </a:r>
            <a:r>
              <a:rPr sz="1000" i="1" spc="-5" dirty="0">
                <a:latin typeface="Calibri"/>
                <a:cs typeface="Calibri"/>
              </a:rPr>
              <a:t> immediatamente</a:t>
            </a:r>
            <a:r>
              <a:rPr sz="1000" i="1" spc="10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spc="10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CTE.</a:t>
            </a:r>
            <a:r>
              <a:rPr sz="1000" i="1" spc="10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Praticare</a:t>
            </a:r>
            <a:r>
              <a:rPr sz="1000" i="1" spc="10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30</a:t>
            </a:r>
            <a:r>
              <a:rPr sz="1000" i="1" spc="9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compressioni</a:t>
            </a:r>
            <a:r>
              <a:rPr sz="1000" i="1" spc="9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alternate</a:t>
            </a:r>
            <a:r>
              <a:rPr sz="1000" i="1" spc="1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10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due</a:t>
            </a:r>
            <a:r>
              <a:rPr sz="1000" i="1" spc="9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ventilazioni,</a:t>
            </a:r>
            <a:r>
              <a:rPr sz="1000" i="1" spc="10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anche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invano,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ﬁnché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non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liberano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vie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aeree</a:t>
            </a:r>
            <a:r>
              <a:rPr sz="1000" i="1" dirty="0">
                <a:latin typeface="Calibri"/>
                <a:cs typeface="Calibri"/>
              </a:rPr>
              <a:t> 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non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riprende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coscienza,</a:t>
            </a:r>
            <a:r>
              <a:rPr sz="1000" i="1" spc="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spc="21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attesa 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dell’arrivo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dei </a:t>
            </a:r>
            <a:r>
              <a:rPr sz="1000" i="1" spc="-10" dirty="0">
                <a:latin typeface="Calibri"/>
                <a:cs typeface="Calibri"/>
              </a:rPr>
              <a:t>soccorsi.</a:t>
            </a:r>
            <a:endParaRPr sz="1000">
              <a:latin typeface="Calibri"/>
              <a:cs typeface="Calibri"/>
            </a:endParaRPr>
          </a:p>
          <a:p>
            <a:pPr marL="12700" algn="just">
              <a:lnSpc>
                <a:spcPts val="1195"/>
              </a:lnSpc>
              <a:spcBef>
                <a:spcPts val="120"/>
              </a:spcBef>
            </a:pP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EMERGENZA</a:t>
            </a:r>
            <a:r>
              <a:rPr sz="1000" i="1" spc="-2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DA</a:t>
            </a:r>
            <a:r>
              <a:rPr sz="1000" i="1" spc="-1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TRAUMA</a:t>
            </a:r>
            <a:endParaRPr sz="1000">
              <a:latin typeface="Calibri"/>
              <a:cs typeface="Calibri"/>
            </a:endParaRPr>
          </a:p>
          <a:p>
            <a:pPr marL="12700" marR="2054225" algn="just">
              <a:lnSpc>
                <a:spcPts val="1200"/>
              </a:lnSpc>
              <a:spcBef>
                <a:spcPts val="35"/>
              </a:spcBef>
            </a:pPr>
            <a:r>
              <a:rPr sz="1000" i="1" spc="-5" dirty="0">
                <a:latin typeface="Calibri"/>
                <a:cs typeface="Calibri"/>
              </a:rPr>
              <a:t>vediamo</a:t>
            </a:r>
            <a:r>
              <a:rPr sz="1000" i="1" dirty="0">
                <a:latin typeface="Calibri"/>
                <a:cs typeface="Calibri"/>
              </a:rPr>
              <a:t> 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traumi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cui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possiamo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incombere</a:t>
            </a:r>
            <a:r>
              <a:rPr sz="1000" i="1" dirty="0">
                <a:latin typeface="Calibri"/>
                <a:cs typeface="Calibri"/>
              </a:rPr>
              <a:t> e 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come bisogna comportarsi.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9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TRAUMA</a:t>
            </a:r>
            <a:r>
              <a:rPr sz="1000" i="1" spc="-3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DA</a:t>
            </a:r>
            <a:r>
              <a:rPr sz="1000" i="1" spc="-3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25" dirty="0">
                <a:solidFill>
                  <a:srgbClr val="D12229"/>
                </a:solidFill>
                <a:latin typeface="Calibri"/>
                <a:cs typeface="Calibri"/>
              </a:rPr>
              <a:t>FERITA</a:t>
            </a:r>
            <a:endParaRPr sz="1000">
              <a:latin typeface="Calibri"/>
              <a:cs typeface="Calibri"/>
            </a:endParaRPr>
          </a:p>
          <a:p>
            <a:pPr marL="12700" marR="2029460" algn="just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La </a:t>
            </a:r>
            <a:r>
              <a:rPr sz="1000" i="1" spc="-15" dirty="0">
                <a:latin typeface="Calibri"/>
                <a:cs typeface="Calibri"/>
              </a:rPr>
              <a:t>ferita </a:t>
            </a:r>
            <a:r>
              <a:rPr sz="1000" i="1" dirty="0">
                <a:latin typeface="Calibri"/>
                <a:cs typeface="Calibri"/>
              </a:rPr>
              <a:t>è </a:t>
            </a:r>
            <a:r>
              <a:rPr sz="1000" i="1" spc="-5" dirty="0">
                <a:latin typeface="Calibri"/>
                <a:cs typeface="Calibri"/>
              </a:rPr>
              <a:t>una lesione continua di </a:t>
            </a:r>
            <a:r>
              <a:rPr sz="1000" i="1" dirty="0">
                <a:latin typeface="Calibri"/>
                <a:cs typeface="Calibri"/>
              </a:rPr>
              <a:t>un </a:t>
            </a:r>
            <a:r>
              <a:rPr sz="1000" i="1" spc="-10" dirty="0">
                <a:latin typeface="Calibri"/>
                <a:cs typeface="Calibri"/>
              </a:rPr>
              <a:t>tessuto </a:t>
            </a:r>
            <a:r>
              <a:rPr sz="1000" i="1" spc="-5" dirty="0">
                <a:latin typeface="Calibri"/>
                <a:cs typeface="Calibri"/>
              </a:rPr>
              <a:t>come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cute, tendini, muscoli ecc; la gravità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una </a:t>
            </a:r>
            <a:r>
              <a:rPr sz="1000" i="1" spc="-15" dirty="0">
                <a:latin typeface="Calibri"/>
                <a:cs typeface="Calibri"/>
              </a:rPr>
              <a:t>ferita </a:t>
            </a:r>
            <a:r>
              <a:rPr sz="1000" i="1" spc="-5" dirty="0">
                <a:latin typeface="Calibri"/>
                <a:cs typeface="Calibri"/>
              </a:rPr>
              <a:t>si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individua in base </a:t>
            </a:r>
            <a:r>
              <a:rPr sz="1000" i="1" dirty="0">
                <a:latin typeface="Calibri"/>
                <a:cs typeface="Calibri"/>
              </a:rPr>
              <a:t>a </a:t>
            </a:r>
            <a:r>
              <a:rPr sz="1000" i="1" spc="-5" dirty="0">
                <a:latin typeface="Calibri"/>
                <a:cs typeface="Calibri"/>
              </a:rPr>
              <a:t>quanto </a:t>
            </a:r>
            <a:r>
              <a:rPr sz="1000" i="1" dirty="0">
                <a:latin typeface="Calibri"/>
                <a:cs typeface="Calibri"/>
              </a:rPr>
              <a:t>è </a:t>
            </a:r>
            <a:r>
              <a:rPr sz="1000" i="1" spc="-5" dirty="0">
                <a:latin typeface="Calibri"/>
                <a:cs typeface="Calibri"/>
              </a:rPr>
              <a:t>profonda </a:t>
            </a:r>
            <a:r>
              <a:rPr sz="1000" i="1" dirty="0">
                <a:latin typeface="Calibri"/>
                <a:cs typeface="Calibri"/>
              </a:rPr>
              <a:t>e per </a:t>
            </a:r>
            <a:r>
              <a:rPr sz="1000" i="1" spc="-5" dirty="0">
                <a:latin typeface="Calibri"/>
                <a:cs typeface="Calibri"/>
              </a:rPr>
              <a:t>quanto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 espande, proprio in seguito </a:t>
            </a:r>
            <a:r>
              <a:rPr sz="1000" i="1" dirty="0">
                <a:latin typeface="Calibri"/>
                <a:cs typeface="Calibri"/>
              </a:rPr>
              <a:t>a </a:t>
            </a:r>
            <a:r>
              <a:rPr sz="1000" i="1" spc="-10" dirty="0">
                <a:latin typeface="Calibri"/>
                <a:cs typeface="Calibri"/>
              </a:rPr>
              <a:t>questi </a:t>
            </a:r>
            <a:r>
              <a:rPr sz="1000" i="1" spc="-5" dirty="0">
                <a:latin typeface="Calibri"/>
                <a:cs typeface="Calibri"/>
              </a:rPr>
              <a:t>criteri le </a:t>
            </a:r>
            <a:r>
              <a:rPr sz="1000" i="1" spc="-10" dirty="0">
                <a:latin typeface="Calibri"/>
                <a:cs typeface="Calibri"/>
              </a:rPr>
              <a:t>feri- 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possono dividere in:</a:t>
            </a:r>
            <a:endParaRPr sz="1000">
              <a:latin typeface="Calibri"/>
              <a:cs typeface="Calibri"/>
            </a:endParaRPr>
          </a:p>
          <a:p>
            <a:pPr marL="12700" marR="2019300">
              <a:lnSpc>
                <a:spcPct val="99800"/>
              </a:lnSpc>
              <a:buChar char="•"/>
              <a:tabLst>
                <a:tab pos="104139" algn="l"/>
              </a:tabLst>
            </a:pP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Da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taglio: </a:t>
            </a:r>
            <a:r>
              <a:rPr sz="1000" i="1" dirty="0">
                <a:latin typeface="Calibri"/>
                <a:cs typeface="Calibri"/>
              </a:rPr>
              <a:t>un </a:t>
            </a:r>
            <a:r>
              <a:rPr sz="1000" i="1" spc="-5" dirty="0">
                <a:latin typeface="Calibri"/>
                <a:cs typeface="Calibri"/>
              </a:rPr>
              <a:t>taglio </a:t>
            </a:r>
            <a:r>
              <a:rPr sz="1000" i="1" spc="-20" dirty="0">
                <a:latin typeface="Calibri"/>
                <a:cs typeface="Calibri"/>
              </a:rPr>
              <a:t>netto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causato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da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una </a:t>
            </a:r>
            <a:r>
              <a:rPr sz="1000" i="1" spc="-5" dirty="0">
                <a:latin typeface="Calibri"/>
                <a:cs typeface="Calibri"/>
              </a:rPr>
              <a:t>lama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vetro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ecc,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questo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tipo</a:t>
            </a:r>
            <a:r>
              <a:rPr sz="1000" i="1" spc="7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ferita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trova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all’inter- </a:t>
            </a:r>
            <a:r>
              <a:rPr sz="1000" i="1" spc="-5" dirty="0">
                <a:latin typeface="Calibri"/>
                <a:cs typeface="Calibri"/>
              </a:rPr>
              <a:t> no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corpo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dirty="0">
                <a:latin typeface="Calibri"/>
                <a:cs typeface="Calibri"/>
              </a:rPr>
              <a:t> può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sviluppare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una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forte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emorragia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mentre se</a:t>
            </a:r>
            <a:r>
              <a:rPr sz="1000" i="1" spc="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 trova </a:t>
            </a:r>
            <a:r>
              <a:rPr sz="1000" i="1" spc="-20" dirty="0">
                <a:latin typeface="Calibri"/>
                <a:cs typeface="Calibri"/>
              </a:rPr>
              <a:t>all’esterno</a:t>
            </a:r>
            <a:r>
              <a:rPr sz="1000" i="1" spc="18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potrebbero</a:t>
            </a:r>
            <a:r>
              <a:rPr sz="1000" i="1" spc="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recidere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strutture</a:t>
            </a:r>
            <a:r>
              <a:rPr sz="1000" i="1" spc="-5" dirty="0">
                <a:latin typeface="Calibri"/>
                <a:cs typeface="Calibri"/>
              </a:rPr>
              <a:t> tendinee.</a:t>
            </a:r>
            <a:endParaRPr sz="1000">
              <a:latin typeface="Calibri"/>
              <a:cs typeface="Calibri"/>
            </a:endParaRPr>
          </a:p>
          <a:p>
            <a:pPr marL="12700" marR="2054225" algn="just">
              <a:lnSpc>
                <a:spcPct val="100000"/>
              </a:lnSpc>
              <a:buChar char="•"/>
              <a:tabLst>
                <a:tab pos="121920" algn="l"/>
              </a:tabLst>
            </a:pP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Abrasione 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ed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Escoriazione: </a:t>
            </a:r>
            <a:r>
              <a:rPr sz="1000" i="1" spc="-15" dirty="0">
                <a:latin typeface="Calibri"/>
                <a:cs typeface="Calibri"/>
              </a:rPr>
              <a:t>l’escoriazione </a:t>
            </a:r>
            <a:r>
              <a:rPr sz="1000" i="1" dirty="0">
                <a:latin typeface="Calibri"/>
                <a:cs typeface="Calibri"/>
              </a:rPr>
              <a:t>è una 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lesione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superﬁciale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pelle</a:t>
            </a:r>
            <a:r>
              <a:rPr sz="1000" i="1" dirty="0">
                <a:latin typeface="Calibri"/>
                <a:cs typeface="Calibri"/>
              </a:rPr>
              <a:t> 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mucose,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mentre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l’abrasione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è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una</a:t>
            </a:r>
            <a:r>
              <a:rPr sz="1000" i="1" spc="-5" dirty="0">
                <a:latin typeface="Calibri"/>
                <a:cs typeface="Calibri"/>
              </a:rPr>
              <a:t> contusione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dei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tessuti.</a:t>
            </a:r>
            <a:endParaRPr sz="1000">
              <a:latin typeface="Calibri"/>
              <a:cs typeface="Calibri"/>
            </a:endParaRPr>
          </a:p>
          <a:p>
            <a:pPr marL="12700" marR="2056130" algn="just">
              <a:lnSpc>
                <a:spcPct val="100000"/>
              </a:lnSpc>
              <a:buChar char="•"/>
              <a:tabLst>
                <a:tab pos="104139" algn="l"/>
              </a:tabLst>
            </a:pP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Lacero 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–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contuse: </a:t>
            </a:r>
            <a:r>
              <a:rPr sz="1000" i="1" spc="-5" dirty="0">
                <a:latin typeface="Calibri"/>
                <a:cs typeface="Calibri"/>
              </a:rPr>
              <a:t>la lesione </a:t>
            </a:r>
            <a:r>
              <a:rPr sz="1000" i="1" spc="-10" dirty="0">
                <a:latin typeface="Calibri"/>
                <a:cs typeface="Calibri"/>
              </a:rPr>
              <a:t>presenta </a:t>
            </a:r>
            <a:r>
              <a:rPr sz="1000" i="1" dirty="0">
                <a:latin typeface="Calibri"/>
                <a:cs typeface="Calibri"/>
              </a:rPr>
              <a:t>i </a:t>
            </a:r>
            <a:r>
              <a:rPr sz="1000" i="1" spc="-5" dirty="0">
                <a:latin typeface="Calibri"/>
                <a:cs typeface="Calibri"/>
              </a:rPr>
              <a:t>margini </a:t>
            </a:r>
            <a:r>
              <a:rPr sz="1000" i="1" spc="-15" dirty="0">
                <a:latin typeface="Calibri"/>
                <a:cs typeface="Calibri"/>
              </a:rPr>
              <a:t>ir-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regolari, questo </a:t>
            </a:r>
            <a:r>
              <a:rPr sz="1000" i="1" spc="-10" dirty="0">
                <a:latin typeface="Calibri"/>
                <a:cs typeface="Calibri"/>
              </a:rPr>
              <a:t>tipo </a:t>
            </a:r>
            <a:r>
              <a:rPr sz="1000" i="1" spc="-5" dirty="0">
                <a:latin typeface="Calibri"/>
                <a:cs typeface="Calibri"/>
              </a:rPr>
              <a:t>di lesione può essere </a:t>
            </a:r>
            <a:r>
              <a:rPr sz="1000" i="1" spc="-10" dirty="0">
                <a:latin typeface="Calibri"/>
                <a:cs typeface="Calibri"/>
              </a:rPr>
              <a:t>causata </a:t>
            </a:r>
            <a:r>
              <a:rPr sz="1000" i="1" spc="-5" dirty="0">
                <a:latin typeface="Calibri"/>
                <a:cs typeface="Calibri"/>
              </a:rPr>
              <a:t> da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urto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o</a:t>
            </a:r>
            <a:r>
              <a:rPr sz="1000" i="1" spc="-5" dirty="0">
                <a:latin typeface="Calibri"/>
                <a:cs typeface="Calibri"/>
              </a:rPr>
              <a:t> una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forza</a:t>
            </a:r>
            <a:r>
              <a:rPr sz="1000" i="1" spc="-5" dirty="0">
                <a:latin typeface="Calibri"/>
                <a:cs typeface="Calibri"/>
              </a:rPr>
              <a:t> capaci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recidere.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7979" y="5557520"/>
            <a:ext cx="88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5180" y="5557520"/>
            <a:ext cx="41783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Da</a:t>
            </a:r>
            <a:r>
              <a:rPr sz="1000" i="1" spc="114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punta:</a:t>
            </a:r>
            <a:r>
              <a:rPr sz="1000" i="1" spc="114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lesione</a:t>
            </a:r>
            <a:r>
              <a:rPr sz="1000" i="1" spc="114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che</a:t>
            </a:r>
            <a:r>
              <a:rPr sz="1000" i="1" spc="1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penetra</a:t>
            </a:r>
            <a:r>
              <a:rPr sz="1000" i="1" spc="12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all’interno</a:t>
            </a:r>
            <a:r>
              <a:rPr sz="1000" i="1" spc="114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</a:t>
            </a:r>
            <a:r>
              <a:rPr sz="1000" i="1" spc="114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corpo</a:t>
            </a:r>
            <a:r>
              <a:rPr sz="1000" i="1" spc="1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che</a:t>
            </a:r>
            <a:r>
              <a:rPr sz="1000" i="1" spc="114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può</a:t>
            </a:r>
            <a:r>
              <a:rPr sz="1000" i="1" spc="1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essere</a:t>
            </a:r>
            <a:r>
              <a:rPr sz="1000" i="1" spc="1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superﬁciale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7979" y="5722620"/>
            <a:ext cx="3698240" cy="786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(spina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rosa) </a:t>
            </a:r>
            <a:r>
              <a:rPr sz="1000" i="1" dirty="0">
                <a:latin typeface="Calibri"/>
                <a:cs typeface="Calibri"/>
              </a:rPr>
              <a:t>o</a:t>
            </a:r>
            <a:r>
              <a:rPr sz="1000" i="1" spc="-5" dirty="0">
                <a:latin typeface="Calibri"/>
                <a:cs typeface="Calibri"/>
              </a:rPr>
              <a:t> grave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(pugnale).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Cosa</a:t>
            </a:r>
            <a:r>
              <a:rPr sz="1000" i="1" spc="-10" dirty="0">
                <a:latin typeface="Calibri"/>
                <a:cs typeface="Calibri"/>
              </a:rPr>
              <a:t> fare </a:t>
            </a:r>
            <a:r>
              <a:rPr sz="1000" i="1" spc="-5" dirty="0">
                <a:latin typeface="Calibri"/>
                <a:cs typeface="Calibri"/>
              </a:rPr>
              <a:t>in </a:t>
            </a:r>
            <a:r>
              <a:rPr sz="1000" i="1" spc="-10" dirty="0">
                <a:latin typeface="Calibri"/>
                <a:cs typeface="Calibri"/>
              </a:rPr>
              <a:t>caso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lesione?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000" i="1" spc="-15" dirty="0">
                <a:latin typeface="Calibri"/>
                <a:cs typeface="Calibri"/>
              </a:rPr>
              <a:t>Per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prima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cosa</a:t>
            </a:r>
            <a:r>
              <a:rPr sz="1000" i="1" dirty="0">
                <a:latin typeface="Calibri"/>
                <a:cs typeface="Calibri"/>
              </a:rPr>
              <a:t> è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importante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distinguere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ferite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piccole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da </a:t>
            </a:r>
            <a:r>
              <a:rPr sz="1000" i="1" spc="-5" dirty="0">
                <a:latin typeface="Calibri"/>
                <a:cs typeface="Calibri"/>
              </a:rPr>
              <a:t>quelle gravi.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Per</a:t>
            </a:r>
            <a:r>
              <a:rPr sz="1000" i="1" spc="-5" dirty="0">
                <a:latin typeface="Calibri"/>
                <a:cs typeface="Calibri"/>
              </a:rPr>
              <a:t> 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ferite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piccole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bisogna: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7979" y="6483350"/>
            <a:ext cx="889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05180" y="6483350"/>
            <a:ext cx="26777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Lavarsi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accuratamente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mani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acqua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sapone,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indossare </a:t>
            </a:r>
            <a:r>
              <a:rPr sz="1000" i="1" dirty="0">
                <a:latin typeface="Calibri"/>
                <a:cs typeface="Calibri"/>
              </a:rPr>
              <a:t>i </a:t>
            </a:r>
            <a:r>
              <a:rPr sz="1000" i="1" spc="-5" dirty="0">
                <a:latin typeface="Calibri"/>
                <a:cs typeface="Calibri"/>
              </a:rPr>
              <a:t>guanti (monouso),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38370" y="6935469"/>
            <a:ext cx="262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45" dirty="0">
                <a:latin typeface="Arial MT"/>
                <a:cs typeface="Arial MT"/>
              </a:rPr>
              <a:t>1</a:t>
            </a:r>
            <a:r>
              <a:rPr sz="1800" dirty="0">
                <a:latin typeface="Arial MT"/>
                <a:cs typeface="Arial MT"/>
              </a:rPr>
              <a:t>1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7340" y="6906296"/>
            <a:ext cx="328930" cy="336550"/>
            <a:chOff x="307340" y="6906296"/>
            <a:chExt cx="328930" cy="336550"/>
          </a:xfrm>
        </p:grpSpPr>
        <p:sp>
          <p:nvSpPr>
            <p:cNvPr id="3" name="object 3"/>
            <p:cNvSpPr/>
            <p:nvPr/>
          </p:nvSpPr>
          <p:spPr>
            <a:xfrm>
              <a:off x="314960" y="6918960"/>
              <a:ext cx="313690" cy="313690"/>
            </a:xfrm>
            <a:custGeom>
              <a:avLst/>
              <a:gdLst/>
              <a:ahLst/>
              <a:cxnLst/>
              <a:rect l="l" t="t" r="r" b="b"/>
              <a:pathLst>
                <a:path w="313690" h="313690">
                  <a:moveTo>
                    <a:pt x="157480" y="0"/>
                  </a:moveTo>
                  <a:lnTo>
                    <a:pt x="107452" y="7955"/>
                  </a:lnTo>
                  <a:lnTo>
                    <a:pt x="64190" y="30114"/>
                  </a:lnTo>
                  <a:lnTo>
                    <a:pt x="30195" y="63916"/>
                  </a:lnTo>
                  <a:lnTo>
                    <a:pt x="7965" y="106801"/>
                  </a:lnTo>
                  <a:lnTo>
                    <a:pt x="0" y="156210"/>
                  </a:lnTo>
                  <a:lnTo>
                    <a:pt x="7965" y="206237"/>
                  </a:lnTo>
                  <a:lnTo>
                    <a:pt x="30195" y="249499"/>
                  </a:lnTo>
                  <a:lnTo>
                    <a:pt x="64190" y="283494"/>
                  </a:lnTo>
                  <a:lnTo>
                    <a:pt x="107452" y="305724"/>
                  </a:lnTo>
                  <a:lnTo>
                    <a:pt x="157480" y="313690"/>
                  </a:lnTo>
                  <a:lnTo>
                    <a:pt x="206888" y="305724"/>
                  </a:lnTo>
                  <a:lnTo>
                    <a:pt x="249773" y="283494"/>
                  </a:lnTo>
                  <a:lnTo>
                    <a:pt x="283575" y="249499"/>
                  </a:lnTo>
                  <a:lnTo>
                    <a:pt x="305734" y="206237"/>
                  </a:lnTo>
                  <a:lnTo>
                    <a:pt x="313690" y="156210"/>
                  </a:lnTo>
                  <a:lnTo>
                    <a:pt x="305734" y="106801"/>
                  </a:lnTo>
                  <a:lnTo>
                    <a:pt x="283575" y="63916"/>
                  </a:lnTo>
                  <a:lnTo>
                    <a:pt x="249773" y="30114"/>
                  </a:lnTo>
                  <a:lnTo>
                    <a:pt x="206888" y="7955"/>
                  </a:lnTo>
                  <a:lnTo>
                    <a:pt x="157480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14960" y="6918960"/>
              <a:ext cx="313690" cy="313690"/>
            </a:xfrm>
            <a:custGeom>
              <a:avLst/>
              <a:gdLst/>
              <a:ahLst/>
              <a:cxnLst/>
              <a:rect l="l" t="t" r="r" b="b"/>
              <a:pathLst>
                <a:path w="313690" h="313690">
                  <a:moveTo>
                    <a:pt x="313690" y="156210"/>
                  </a:moveTo>
                  <a:lnTo>
                    <a:pt x="305734" y="206237"/>
                  </a:lnTo>
                  <a:lnTo>
                    <a:pt x="283575" y="249499"/>
                  </a:lnTo>
                  <a:lnTo>
                    <a:pt x="249773" y="283494"/>
                  </a:lnTo>
                  <a:lnTo>
                    <a:pt x="206888" y="305724"/>
                  </a:lnTo>
                  <a:lnTo>
                    <a:pt x="157480" y="313690"/>
                  </a:lnTo>
                  <a:lnTo>
                    <a:pt x="107452" y="305724"/>
                  </a:lnTo>
                  <a:lnTo>
                    <a:pt x="64190" y="283494"/>
                  </a:lnTo>
                  <a:lnTo>
                    <a:pt x="30195" y="249499"/>
                  </a:lnTo>
                  <a:lnTo>
                    <a:pt x="7965" y="206237"/>
                  </a:lnTo>
                  <a:lnTo>
                    <a:pt x="0" y="156210"/>
                  </a:lnTo>
                  <a:lnTo>
                    <a:pt x="7965" y="106801"/>
                  </a:lnTo>
                  <a:lnTo>
                    <a:pt x="30195" y="63916"/>
                  </a:lnTo>
                  <a:lnTo>
                    <a:pt x="64190" y="30114"/>
                  </a:lnTo>
                  <a:lnTo>
                    <a:pt x="107452" y="7955"/>
                  </a:lnTo>
                  <a:lnTo>
                    <a:pt x="157480" y="0"/>
                  </a:lnTo>
                  <a:lnTo>
                    <a:pt x="206888" y="7955"/>
                  </a:lnTo>
                  <a:lnTo>
                    <a:pt x="249773" y="30114"/>
                  </a:lnTo>
                  <a:lnTo>
                    <a:pt x="283575" y="63916"/>
                  </a:lnTo>
                  <a:lnTo>
                    <a:pt x="305734" y="106801"/>
                  </a:lnTo>
                  <a:lnTo>
                    <a:pt x="313690" y="156210"/>
                  </a:lnTo>
                  <a:close/>
                </a:path>
                <a:path w="313690" h="313690">
                  <a:moveTo>
                    <a:pt x="0" y="0"/>
                  </a:moveTo>
                  <a:lnTo>
                    <a:pt x="0" y="0"/>
                  </a:lnTo>
                </a:path>
                <a:path w="313690" h="313690">
                  <a:moveTo>
                    <a:pt x="313690" y="313690"/>
                  </a:moveTo>
                  <a:lnTo>
                    <a:pt x="313690" y="31369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7340" y="6910070"/>
              <a:ext cx="328930" cy="328930"/>
            </a:xfrm>
            <a:custGeom>
              <a:avLst/>
              <a:gdLst/>
              <a:ahLst/>
              <a:cxnLst/>
              <a:rect l="l" t="t" r="r" b="b"/>
              <a:pathLst>
                <a:path w="328930" h="328929">
                  <a:moveTo>
                    <a:pt x="321310" y="165099"/>
                  </a:moveTo>
                  <a:lnTo>
                    <a:pt x="313354" y="214640"/>
                  </a:lnTo>
                  <a:lnTo>
                    <a:pt x="291195" y="257840"/>
                  </a:lnTo>
                  <a:lnTo>
                    <a:pt x="257393" y="292018"/>
                  </a:lnTo>
                  <a:lnTo>
                    <a:pt x="214508" y="314492"/>
                  </a:lnTo>
                  <a:lnTo>
                    <a:pt x="165100" y="322579"/>
                  </a:lnTo>
                  <a:lnTo>
                    <a:pt x="114940" y="314492"/>
                  </a:lnTo>
                  <a:lnTo>
                    <a:pt x="71363" y="292018"/>
                  </a:lnTo>
                  <a:lnTo>
                    <a:pt x="36992" y="257840"/>
                  </a:lnTo>
                  <a:lnTo>
                    <a:pt x="14447" y="214640"/>
                  </a:lnTo>
                  <a:lnTo>
                    <a:pt x="6350" y="165099"/>
                  </a:lnTo>
                  <a:lnTo>
                    <a:pt x="14447" y="115559"/>
                  </a:lnTo>
                  <a:lnTo>
                    <a:pt x="36992" y="72359"/>
                  </a:lnTo>
                  <a:lnTo>
                    <a:pt x="71363" y="38181"/>
                  </a:lnTo>
                  <a:lnTo>
                    <a:pt x="114940" y="15707"/>
                  </a:lnTo>
                  <a:lnTo>
                    <a:pt x="165100" y="7619"/>
                  </a:lnTo>
                  <a:lnTo>
                    <a:pt x="214508" y="15707"/>
                  </a:lnTo>
                  <a:lnTo>
                    <a:pt x="257393" y="38181"/>
                  </a:lnTo>
                  <a:lnTo>
                    <a:pt x="291195" y="72359"/>
                  </a:lnTo>
                  <a:lnTo>
                    <a:pt x="313354" y="115559"/>
                  </a:lnTo>
                  <a:lnTo>
                    <a:pt x="321310" y="165099"/>
                  </a:lnTo>
                  <a:close/>
                </a:path>
                <a:path w="328930" h="328929">
                  <a:moveTo>
                    <a:pt x="0" y="0"/>
                  </a:moveTo>
                  <a:lnTo>
                    <a:pt x="0" y="0"/>
                  </a:lnTo>
                </a:path>
                <a:path w="328930" h="328929">
                  <a:moveTo>
                    <a:pt x="328930" y="328929"/>
                  </a:moveTo>
                  <a:lnTo>
                    <a:pt x="328930" y="328929"/>
                  </a:lnTo>
                </a:path>
              </a:pathLst>
            </a:custGeom>
            <a:ln w="7547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0" y="975360"/>
            <a:ext cx="5334000" cy="147320"/>
            <a:chOff x="0" y="975360"/>
            <a:chExt cx="5334000" cy="147320"/>
          </a:xfrm>
        </p:grpSpPr>
        <p:sp>
          <p:nvSpPr>
            <p:cNvPr id="7" name="object 7"/>
            <p:cNvSpPr/>
            <p:nvPr/>
          </p:nvSpPr>
          <p:spPr>
            <a:xfrm>
              <a:off x="0" y="975360"/>
              <a:ext cx="5334000" cy="146050"/>
            </a:xfrm>
            <a:custGeom>
              <a:avLst/>
              <a:gdLst/>
              <a:ahLst/>
              <a:cxnLst/>
              <a:rect l="l" t="t" r="r" b="b"/>
              <a:pathLst>
                <a:path w="5334000" h="146050">
                  <a:moveTo>
                    <a:pt x="0" y="146050"/>
                  </a:moveTo>
                  <a:lnTo>
                    <a:pt x="5334000" y="14605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605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975360"/>
              <a:ext cx="5334000" cy="147320"/>
            </a:xfrm>
            <a:custGeom>
              <a:avLst/>
              <a:gdLst/>
              <a:ahLst/>
              <a:cxnLst/>
              <a:rect l="l" t="t" r="r" b="b"/>
              <a:pathLst>
                <a:path w="5334000" h="147319">
                  <a:moveTo>
                    <a:pt x="0" y="146050"/>
                  </a:moveTo>
                  <a:lnTo>
                    <a:pt x="5334000" y="14605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6050"/>
                  </a:lnTo>
                  <a:close/>
                </a:path>
                <a:path w="5334000" h="147319">
                  <a:moveTo>
                    <a:pt x="0" y="0"/>
                  </a:moveTo>
                  <a:lnTo>
                    <a:pt x="0" y="0"/>
                  </a:lnTo>
                </a:path>
                <a:path w="5334000" h="147319">
                  <a:moveTo>
                    <a:pt x="5334000" y="147320"/>
                  </a:moveTo>
                  <a:lnTo>
                    <a:pt x="5334000" y="14732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47979" y="1398270"/>
            <a:ext cx="88900" cy="488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5180" y="1398270"/>
            <a:ext cx="4142104" cy="48895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50"/>
              </a:spcBef>
            </a:pPr>
            <a:r>
              <a:rPr sz="1000" i="1" spc="-10" dirty="0">
                <a:latin typeface="Calibri"/>
                <a:cs typeface="Calibri"/>
              </a:rPr>
              <a:t>far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sanguinare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ferita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sotto</a:t>
            </a:r>
            <a:r>
              <a:rPr sz="1000" i="1" spc="-5" dirty="0">
                <a:latin typeface="Calibri"/>
                <a:cs typeface="Calibri"/>
              </a:rPr>
              <a:t> abbondante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acque </a:t>
            </a:r>
            <a:r>
              <a:rPr sz="1000" i="1" spc="-10" dirty="0">
                <a:latin typeface="Calibri"/>
                <a:cs typeface="Calibri"/>
              </a:rPr>
              <a:t>corrente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-5" dirty="0">
                <a:latin typeface="Calibri"/>
                <a:cs typeface="Calibri"/>
              </a:rPr>
              <a:t> lavarla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sapone,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lavare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ferita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 acqua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ossigenata </a:t>
            </a:r>
            <a:r>
              <a:rPr sz="1000" i="1" dirty="0">
                <a:latin typeface="Calibri"/>
                <a:cs typeface="Calibri"/>
              </a:rPr>
              <a:t>per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completare la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pulizia,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con </a:t>
            </a:r>
            <a:r>
              <a:rPr sz="1000" i="1" dirty="0">
                <a:latin typeface="Calibri"/>
                <a:cs typeface="Calibri"/>
              </a:rPr>
              <a:t>una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garza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sterile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imbevuta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disinfettante,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(iodopovidone),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pulire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bordi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7979" y="1861820"/>
            <a:ext cx="611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della</a:t>
            </a:r>
            <a:r>
              <a:rPr sz="1000" i="1" spc="-5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ferita,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7979" y="2014220"/>
            <a:ext cx="88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5180" y="2014220"/>
            <a:ext cx="41636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10" dirty="0">
                <a:latin typeface="Calibri"/>
                <a:cs typeface="Calibri"/>
              </a:rPr>
              <a:t>coprire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ferita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un’altra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garza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sterile</a:t>
            </a:r>
            <a:r>
              <a:rPr sz="1000" i="1" spc="5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ﬁssarlo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4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nastro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cerotto</a:t>
            </a:r>
            <a:r>
              <a:rPr sz="1000" i="1" spc="4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o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un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7979" y="2166620"/>
            <a:ext cx="10541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tubo</a:t>
            </a:r>
            <a:r>
              <a:rPr sz="1000" i="1" spc="-2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2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rete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medica,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0679" y="2317750"/>
            <a:ext cx="635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05180" y="2317750"/>
            <a:ext cx="41827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usare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mai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cotone,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pomate,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polveri,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antibiotici,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tintura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iodio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alcool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dena-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7979" y="2470150"/>
            <a:ext cx="463994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turato.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00">
              <a:latin typeface="Calibri"/>
              <a:cs typeface="Calibri"/>
            </a:endParaRPr>
          </a:p>
          <a:p>
            <a:pPr marL="12700" marR="5080" algn="just">
              <a:lnSpc>
                <a:spcPct val="104200"/>
              </a:lnSpc>
            </a:pPr>
            <a:r>
              <a:rPr sz="1000" i="1" spc="-5" dirty="0">
                <a:latin typeface="Calibri"/>
                <a:cs typeface="Calibri"/>
              </a:rPr>
              <a:t>Bisogna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utilizzare</a:t>
            </a:r>
            <a:r>
              <a:rPr sz="1000" i="1" spc="-5" dirty="0">
                <a:latin typeface="Calibri"/>
                <a:cs typeface="Calibri"/>
              </a:rPr>
              <a:t> solo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materiali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sterili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per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medicare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2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ferita,</a:t>
            </a:r>
            <a:r>
              <a:rPr sz="1000" i="1" spc="204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non</a:t>
            </a:r>
            <a:r>
              <a:rPr sz="1000" i="1" spc="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bisogna</a:t>
            </a:r>
            <a:r>
              <a:rPr sz="1000" i="1" spc="2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stringere </a:t>
            </a:r>
            <a:r>
              <a:rPr sz="1000" i="1" spc="-5" dirty="0">
                <a:latin typeface="Calibri"/>
                <a:cs typeface="Calibri"/>
              </a:rPr>
              <a:t> troppo le bende (controllate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10" dirty="0">
                <a:latin typeface="Calibri"/>
                <a:cs typeface="Calibri"/>
              </a:rPr>
              <a:t>tanto </a:t>
            </a:r>
            <a:r>
              <a:rPr sz="1000" i="1" spc="-5" dirty="0">
                <a:latin typeface="Calibri"/>
                <a:cs typeface="Calibri"/>
              </a:rPr>
              <a:t>in </a:t>
            </a:r>
            <a:r>
              <a:rPr sz="1000" i="1" spc="-10" dirty="0">
                <a:latin typeface="Calibri"/>
                <a:cs typeface="Calibri"/>
              </a:rPr>
              <a:t>tanto </a:t>
            </a:r>
            <a:r>
              <a:rPr sz="1000" i="1" spc="-5" dirty="0">
                <a:latin typeface="Calibri"/>
                <a:cs typeface="Calibri"/>
              </a:rPr>
              <a:t>le </a:t>
            </a:r>
            <a:r>
              <a:rPr sz="1000" i="1" spc="-10" dirty="0">
                <a:latin typeface="Calibri"/>
                <a:cs typeface="Calibri"/>
              </a:rPr>
              <a:t>estremità </a:t>
            </a:r>
            <a:r>
              <a:rPr sz="1000" i="1" spc="-5" dirty="0">
                <a:latin typeface="Calibri"/>
                <a:cs typeface="Calibri"/>
              </a:rPr>
              <a:t>di pelle che sono fuori dalla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fasciatura, </a:t>
            </a:r>
            <a:r>
              <a:rPr sz="1000" i="1" spc="-5" dirty="0">
                <a:latin typeface="Calibri"/>
                <a:cs typeface="Calibri"/>
              </a:rPr>
              <a:t>se mantengono un colorito roseo le bende </a:t>
            </a:r>
            <a:r>
              <a:rPr sz="1000" i="1" dirty="0">
                <a:latin typeface="Calibri"/>
                <a:cs typeface="Calibri"/>
              </a:rPr>
              <a:t>non </a:t>
            </a:r>
            <a:r>
              <a:rPr sz="1000" i="1" spc="-5" dirty="0">
                <a:latin typeface="Calibri"/>
                <a:cs typeface="Calibri"/>
              </a:rPr>
              <a:t>sono troppo </a:t>
            </a:r>
            <a:r>
              <a:rPr sz="1000" i="1" spc="-20" dirty="0">
                <a:latin typeface="Calibri"/>
                <a:cs typeface="Calibri"/>
              </a:rPr>
              <a:t>strette, </a:t>
            </a:r>
            <a:r>
              <a:rPr sz="1000" i="1" spc="-5" dirty="0">
                <a:latin typeface="Calibri"/>
                <a:cs typeface="Calibri"/>
              </a:rPr>
              <a:t>nel </a:t>
            </a:r>
            <a:r>
              <a:rPr sz="1000" i="1" spc="-10" dirty="0">
                <a:latin typeface="Calibri"/>
                <a:cs typeface="Calibri"/>
              </a:rPr>
              <a:t>caso </a:t>
            </a:r>
            <a:r>
              <a:rPr sz="1000" i="1" spc="-5" dirty="0">
                <a:latin typeface="Calibri"/>
                <a:cs typeface="Calibri"/>
              </a:rPr>
              <a:t> contrario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 pelle </a:t>
            </a:r>
            <a:r>
              <a:rPr sz="1000" i="1" spc="-10" dirty="0">
                <a:latin typeface="Calibri"/>
                <a:cs typeface="Calibri"/>
              </a:rPr>
              <a:t>diventerà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bluastra.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15" dirty="0">
                <a:latin typeface="Calibri"/>
                <a:cs typeface="Calibri"/>
              </a:rPr>
              <a:t>Per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 </a:t>
            </a:r>
            <a:r>
              <a:rPr sz="1000" i="1" spc="-10" dirty="0">
                <a:latin typeface="Calibri"/>
                <a:cs typeface="Calibri"/>
              </a:rPr>
              <a:t>ferite </a:t>
            </a:r>
            <a:r>
              <a:rPr sz="1000" i="1" spc="-5" dirty="0">
                <a:latin typeface="Calibri"/>
                <a:cs typeface="Calibri"/>
              </a:rPr>
              <a:t>gravi bisogna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intervenire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subito: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7979" y="3689350"/>
            <a:ext cx="88900" cy="481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05180" y="3689350"/>
            <a:ext cx="3573779" cy="481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7447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Chiamare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immediatamente</a:t>
            </a:r>
            <a:r>
              <a:rPr sz="1000" i="1" spc="5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118,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tenere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al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sicuro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-10" dirty="0">
                <a:latin typeface="Calibri"/>
                <a:cs typeface="Calibri"/>
              </a:rPr>
              <a:t> ferita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garze </a:t>
            </a:r>
            <a:r>
              <a:rPr sz="1000" i="1" spc="-10" dirty="0">
                <a:latin typeface="Calibri"/>
                <a:cs typeface="Calibri"/>
              </a:rPr>
              <a:t>sterili,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0"/>
              </a:lnSpc>
            </a:pPr>
            <a:r>
              <a:rPr sz="1000" i="1" spc="-10" dirty="0">
                <a:latin typeface="Calibri"/>
                <a:cs typeface="Calibri"/>
              </a:rPr>
              <a:t>prevenire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ridurre lo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shock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dell’infortunato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mettendolo,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cosciente,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7979" y="4145279"/>
            <a:ext cx="34810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semiseduto;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mentre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incosciente in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posizione laterale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sicurezza,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7979" y="4297679"/>
            <a:ext cx="88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05180" y="4297679"/>
            <a:ext cx="41713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rimuovere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mai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corpo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estraneo,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potreste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causare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un’emorragia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interna</a:t>
            </a:r>
            <a:r>
              <a:rPr sz="1000" i="1" spc="4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o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7979" y="4450079"/>
            <a:ext cx="445643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10" dirty="0">
                <a:latin typeface="Calibri"/>
                <a:cs typeface="Calibri"/>
              </a:rPr>
              <a:t>rottura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nervi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tessuti.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Emorragie: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000" i="1" spc="-15" dirty="0">
                <a:latin typeface="Calibri"/>
                <a:cs typeface="Calibri"/>
              </a:rPr>
              <a:t>L’emorragia</a:t>
            </a:r>
            <a:r>
              <a:rPr sz="1000" i="1" spc="5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è</a:t>
            </a:r>
            <a:r>
              <a:rPr sz="1000" i="1" spc="5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una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recisione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5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vasi</a:t>
            </a:r>
            <a:r>
              <a:rPr sz="1000" i="1" spc="5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sanguigni,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5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gravità</a:t>
            </a:r>
            <a:r>
              <a:rPr sz="1000" i="1" spc="5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dipende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da</a:t>
            </a:r>
            <a:r>
              <a:rPr sz="1000" i="1" spc="5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quanto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sangue</a:t>
            </a:r>
            <a:r>
              <a:rPr sz="1000" i="1" spc="5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sta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perdendo.</a:t>
            </a:r>
            <a:r>
              <a:rPr sz="1000" i="1" dirty="0">
                <a:latin typeface="Calibri"/>
                <a:cs typeface="Calibri"/>
              </a:rPr>
              <a:t> Si </a:t>
            </a:r>
            <a:r>
              <a:rPr sz="1000" i="1" spc="-5" dirty="0">
                <a:latin typeface="Calibri"/>
                <a:cs typeface="Calibri"/>
              </a:rPr>
              <a:t>classiﬁcano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7979" y="5212079"/>
            <a:ext cx="889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05180" y="5212079"/>
            <a:ext cx="41744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572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emorragie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esterne: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fuori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uscita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sangue</a:t>
            </a:r>
            <a:r>
              <a:rPr sz="1000" i="1" dirty="0">
                <a:latin typeface="Calibri"/>
                <a:cs typeface="Calibri"/>
              </a:rPr>
              <a:t> è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solo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all’esterno</a:t>
            </a:r>
            <a:r>
              <a:rPr sz="1000" i="1" dirty="0">
                <a:latin typeface="Calibri"/>
                <a:cs typeface="Calibri"/>
              </a:rPr>
              <a:t> del</a:t>
            </a:r>
            <a:r>
              <a:rPr sz="1000" i="1" spc="-10" dirty="0">
                <a:latin typeface="Calibri"/>
                <a:cs typeface="Calibri"/>
              </a:rPr>
              <a:t> corpo,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emorragie interne: la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fuori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uscita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sangue</a:t>
            </a:r>
            <a:r>
              <a:rPr sz="1000" i="1" dirty="0">
                <a:latin typeface="Calibri"/>
                <a:cs typeface="Calibri"/>
              </a:rPr>
              <a:t> è</a:t>
            </a:r>
            <a:r>
              <a:rPr sz="1000" i="1" spc="-5" dirty="0">
                <a:latin typeface="Calibri"/>
                <a:cs typeface="Calibri"/>
              </a:rPr>
              <a:t> all’interno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del</a:t>
            </a:r>
            <a:r>
              <a:rPr sz="1000" i="1" spc="-10" dirty="0">
                <a:latin typeface="Calibri"/>
                <a:cs typeface="Calibri"/>
              </a:rPr>
              <a:t> corpo,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emorragie</a:t>
            </a:r>
            <a:r>
              <a:rPr sz="1000" i="1" spc="9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esteriorizzate:</a:t>
            </a:r>
            <a:r>
              <a:rPr sz="1000" i="1" spc="7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9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sangue</a:t>
            </a:r>
            <a:r>
              <a:rPr sz="1000" i="1" spc="9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può</a:t>
            </a:r>
            <a:r>
              <a:rPr sz="1000" i="1" spc="10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raccogliersi</a:t>
            </a:r>
            <a:r>
              <a:rPr sz="1000" i="1" spc="8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all’interno</a:t>
            </a:r>
            <a:r>
              <a:rPr sz="1000" i="1" spc="9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</a:t>
            </a:r>
            <a:r>
              <a:rPr sz="1000" i="1" spc="9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corpo</a:t>
            </a:r>
            <a:r>
              <a:rPr sz="1000" i="1" spc="9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per</a:t>
            </a:r>
            <a:r>
              <a:rPr sz="1000" i="1" spc="8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poi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7979" y="5668009"/>
            <a:ext cx="4639945" cy="109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uscire da</a:t>
            </a:r>
            <a:r>
              <a:rPr sz="1000" i="1" dirty="0">
                <a:latin typeface="Calibri"/>
                <a:cs typeface="Calibri"/>
              </a:rPr>
              <a:t> un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oriﬁzio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naturale come </a:t>
            </a:r>
            <a:r>
              <a:rPr sz="1000" i="1" spc="-10" dirty="0">
                <a:latin typeface="Calibri"/>
                <a:cs typeface="Calibri"/>
              </a:rPr>
              <a:t>naso,</a:t>
            </a:r>
            <a:r>
              <a:rPr sz="1000" i="1" spc="-5" dirty="0">
                <a:latin typeface="Calibri"/>
                <a:cs typeface="Calibri"/>
              </a:rPr>
              <a:t> orecchie, bocca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ecc.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00">
              <a:latin typeface="Calibri"/>
              <a:cs typeface="Calibri"/>
            </a:endParaRPr>
          </a:p>
          <a:p>
            <a:pPr marL="12700" marR="5080" algn="just">
              <a:lnSpc>
                <a:spcPct val="105400"/>
              </a:lnSpc>
            </a:pP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spc="8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emorragie</a:t>
            </a:r>
            <a:r>
              <a:rPr sz="1000" i="1" spc="9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interne</a:t>
            </a:r>
            <a:r>
              <a:rPr sz="1000" i="1" spc="8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spc="8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possono</a:t>
            </a:r>
            <a:r>
              <a:rPr sz="1000" i="1" spc="7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solo</a:t>
            </a:r>
            <a:r>
              <a:rPr sz="1000" i="1" spc="8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sospettare,</a:t>
            </a:r>
            <a:r>
              <a:rPr sz="1000" i="1" spc="8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(a</a:t>
            </a:r>
            <a:r>
              <a:rPr sz="1000" i="1" spc="7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meno</a:t>
            </a:r>
            <a:r>
              <a:rPr sz="1000" i="1" spc="7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che</a:t>
            </a:r>
            <a:r>
              <a:rPr sz="1000" i="1" spc="7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7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sangue</a:t>
            </a:r>
            <a:r>
              <a:rPr sz="1000" i="1" spc="8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8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fuoriesca</a:t>
            </a:r>
            <a:r>
              <a:rPr sz="1000" i="1" spc="7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da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oriﬁzio).</a:t>
            </a:r>
            <a:r>
              <a:rPr sz="1000" i="1" dirty="0">
                <a:latin typeface="Calibri"/>
                <a:cs typeface="Calibri"/>
              </a:rPr>
              <a:t> Si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può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incombere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emorragia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interna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nel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caso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dirty="0">
                <a:latin typeface="Calibri"/>
                <a:cs typeface="Calibri"/>
              </a:rPr>
              <a:t> cui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ci</a:t>
            </a:r>
            <a:r>
              <a:rPr sz="1000" i="1" spc="2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sia</a:t>
            </a:r>
            <a:r>
              <a:rPr sz="1000" i="1" spc="2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una</a:t>
            </a:r>
            <a:r>
              <a:rPr sz="1000" i="1" spc="22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brusca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caduta,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schiacciamento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ecc.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In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questi</a:t>
            </a:r>
            <a:r>
              <a:rPr sz="1000" i="1" spc="-5" dirty="0">
                <a:latin typeface="Calibri"/>
                <a:cs typeface="Calibri"/>
              </a:rPr>
              <a:t> casi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chiamare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immediatamente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118.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Emorragia</a:t>
            </a:r>
            <a:r>
              <a:rPr sz="1000" i="1" spc="-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corpo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estraneo: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1629" y="6930390"/>
            <a:ext cx="262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45" dirty="0">
                <a:latin typeface="Arial MT"/>
                <a:cs typeface="Arial MT"/>
              </a:rPr>
              <a:t>1</a:t>
            </a:r>
            <a:r>
              <a:rPr sz="1800" dirty="0">
                <a:latin typeface="Arial MT"/>
                <a:cs typeface="Arial MT"/>
              </a:rPr>
              <a:t>2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705350" y="6906296"/>
            <a:ext cx="328930" cy="336550"/>
            <a:chOff x="4705350" y="6906296"/>
            <a:chExt cx="328930" cy="336550"/>
          </a:xfrm>
        </p:grpSpPr>
        <p:sp>
          <p:nvSpPr>
            <p:cNvPr id="3" name="object 3"/>
            <p:cNvSpPr/>
            <p:nvPr/>
          </p:nvSpPr>
          <p:spPr>
            <a:xfrm>
              <a:off x="4712970" y="6918960"/>
              <a:ext cx="313690" cy="313690"/>
            </a:xfrm>
            <a:custGeom>
              <a:avLst/>
              <a:gdLst/>
              <a:ahLst/>
              <a:cxnLst/>
              <a:rect l="l" t="t" r="r" b="b"/>
              <a:pathLst>
                <a:path w="313689" h="313690">
                  <a:moveTo>
                    <a:pt x="156209" y="0"/>
                  </a:moveTo>
                  <a:lnTo>
                    <a:pt x="106801" y="7955"/>
                  </a:lnTo>
                  <a:lnTo>
                    <a:pt x="63916" y="30114"/>
                  </a:lnTo>
                  <a:lnTo>
                    <a:pt x="30114" y="63916"/>
                  </a:lnTo>
                  <a:lnTo>
                    <a:pt x="7955" y="106801"/>
                  </a:lnTo>
                  <a:lnTo>
                    <a:pt x="0" y="156210"/>
                  </a:lnTo>
                  <a:lnTo>
                    <a:pt x="7955" y="206237"/>
                  </a:lnTo>
                  <a:lnTo>
                    <a:pt x="30114" y="249499"/>
                  </a:lnTo>
                  <a:lnTo>
                    <a:pt x="63916" y="283494"/>
                  </a:lnTo>
                  <a:lnTo>
                    <a:pt x="106801" y="305724"/>
                  </a:lnTo>
                  <a:lnTo>
                    <a:pt x="156209" y="313690"/>
                  </a:lnTo>
                  <a:lnTo>
                    <a:pt x="206237" y="305724"/>
                  </a:lnTo>
                  <a:lnTo>
                    <a:pt x="249499" y="283494"/>
                  </a:lnTo>
                  <a:lnTo>
                    <a:pt x="283494" y="249499"/>
                  </a:lnTo>
                  <a:lnTo>
                    <a:pt x="305724" y="206237"/>
                  </a:lnTo>
                  <a:lnTo>
                    <a:pt x="313689" y="156210"/>
                  </a:lnTo>
                  <a:lnTo>
                    <a:pt x="305724" y="106801"/>
                  </a:lnTo>
                  <a:lnTo>
                    <a:pt x="283494" y="63916"/>
                  </a:lnTo>
                  <a:lnTo>
                    <a:pt x="249499" y="30114"/>
                  </a:lnTo>
                  <a:lnTo>
                    <a:pt x="206237" y="7955"/>
                  </a:lnTo>
                  <a:lnTo>
                    <a:pt x="156209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712970" y="6918960"/>
              <a:ext cx="313690" cy="313690"/>
            </a:xfrm>
            <a:custGeom>
              <a:avLst/>
              <a:gdLst/>
              <a:ahLst/>
              <a:cxnLst/>
              <a:rect l="l" t="t" r="r" b="b"/>
              <a:pathLst>
                <a:path w="313689" h="313690">
                  <a:moveTo>
                    <a:pt x="313689" y="156210"/>
                  </a:moveTo>
                  <a:lnTo>
                    <a:pt x="305724" y="206237"/>
                  </a:lnTo>
                  <a:lnTo>
                    <a:pt x="283494" y="249499"/>
                  </a:lnTo>
                  <a:lnTo>
                    <a:pt x="249499" y="283494"/>
                  </a:lnTo>
                  <a:lnTo>
                    <a:pt x="206237" y="305724"/>
                  </a:lnTo>
                  <a:lnTo>
                    <a:pt x="156209" y="313690"/>
                  </a:lnTo>
                  <a:lnTo>
                    <a:pt x="106801" y="305724"/>
                  </a:lnTo>
                  <a:lnTo>
                    <a:pt x="63916" y="283494"/>
                  </a:lnTo>
                  <a:lnTo>
                    <a:pt x="30114" y="249499"/>
                  </a:lnTo>
                  <a:lnTo>
                    <a:pt x="7955" y="206237"/>
                  </a:lnTo>
                  <a:lnTo>
                    <a:pt x="0" y="156210"/>
                  </a:lnTo>
                  <a:lnTo>
                    <a:pt x="7955" y="106801"/>
                  </a:lnTo>
                  <a:lnTo>
                    <a:pt x="30114" y="63916"/>
                  </a:lnTo>
                  <a:lnTo>
                    <a:pt x="63916" y="30114"/>
                  </a:lnTo>
                  <a:lnTo>
                    <a:pt x="106801" y="7955"/>
                  </a:lnTo>
                  <a:lnTo>
                    <a:pt x="156209" y="0"/>
                  </a:lnTo>
                  <a:lnTo>
                    <a:pt x="206237" y="7955"/>
                  </a:lnTo>
                  <a:lnTo>
                    <a:pt x="249499" y="30114"/>
                  </a:lnTo>
                  <a:lnTo>
                    <a:pt x="283494" y="63916"/>
                  </a:lnTo>
                  <a:lnTo>
                    <a:pt x="305724" y="106801"/>
                  </a:lnTo>
                  <a:lnTo>
                    <a:pt x="313689" y="156210"/>
                  </a:lnTo>
                  <a:close/>
                </a:path>
                <a:path w="313689" h="313690">
                  <a:moveTo>
                    <a:pt x="0" y="0"/>
                  </a:moveTo>
                  <a:lnTo>
                    <a:pt x="0" y="0"/>
                  </a:lnTo>
                </a:path>
                <a:path w="313689" h="313690">
                  <a:moveTo>
                    <a:pt x="313689" y="313690"/>
                  </a:moveTo>
                  <a:lnTo>
                    <a:pt x="313689" y="31369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705350" y="6910070"/>
              <a:ext cx="328930" cy="328930"/>
            </a:xfrm>
            <a:custGeom>
              <a:avLst/>
              <a:gdLst/>
              <a:ahLst/>
              <a:cxnLst/>
              <a:rect l="l" t="t" r="r" b="b"/>
              <a:pathLst>
                <a:path w="328929" h="328929">
                  <a:moveTo>
                    <a:pt x="321310" y="165099"/>
                  </a:moveTo>
                  <a:lnTo>
                    <a:pt x="313344" y="214640"/>
                  </a:lnTo>
                  <a:lnTo>
                    <a:pt x="291114" y="257840"/>
                  </a:lnTo>
                  <a:lnTo>
                    <a:pt x="257119" y="292018"/>
                  </a:lnTo>
                  <a:lnTo>
                    <a:pt x="213857" y="314492"/>
                  </a:lnTo>
                  <a:lnTo>
                    <a:pt x="163829" y="322579"/>
                  </a:lnTo>
                  <a:lnTo>
                    <a:pt x="114289" y="314492"/>
                  </a:lnTo>
                  <a:lnTo>
                    <a:pt x="71089" y="292018"/>
                  </a:lnTo>
                  <a:lnTo>
                    <a:pt x="36911" y="257840"/>
                  </a:lnTo>
                  <a:lnTo>
                    <a:pt x="14437" y="214640"/>
                  </a:lnTo>
                  <a:lnTo>
                    <a:pt x="6350" y="165099"/>
                  </a:lnTo>
                  <a:lnTo>
                    <a:pt x="14437" y="115559"/>
                  </a:lnTo>
                  <a:lnTo>
                    <a:pt x="36911" y="72359"/>
                  </a:lnTo>
                  <a:lnTo>
                    <a:pt x="71089" y="38181"/>
                  </a:lnTo>
                  <a:lnTo>
                    <a:pt x="114289" y="15707"/>
                  </a:lnTo>
                  <a:lnTo>
                    <a:pt x="163829" y="7619"/>
                  </a:lnTo>
                  <a:lnTo>
                    <a:pt x="213857" y="15707"/>
                  </a:lnTo>
                  <a:lnTo>
                    <a:pt x="257119" y="38181"/>
                  </a:lnTo>
                  <a:lnTo>
                    <a:pt x="291114" y="72359"/>
                  </a:lnTo>
                  <a:lnTo>
                    <a:pt x="313344" y="115559"/>
                  </a:lnTo>
                  <a:lnTo>
                    <a:pt x="321310" y="165099"/>
                  </a:lnTo>
                  <a:close/>
                </a:path>
                <a:path w="328929" h="328929">
                  <a:moveTo>
                    <a:pt x="0" y="0"/>
                  </a:moveTo>
                  <a:lnTo>
                    <a:pt x="0" y="0"/>
                  </a:lnTo>
                </a:path>
                <a:path w="328929" h="328929">
                  <a:moveTo>
                    <a:pt x="328929" y="328929"/>
                  </a:moveTo>
                  <a:lnTo>
                    <a:pt x="328929" y="328929"/>
                  </a:lnTo>
                </a:path>
              </a:pathLst>
            </a:custGeom>
            <a:ln w="7547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0" y="975360"/>
            <a:ext cx="5334000" cy="147320"/>
            <a:chOff x="0" y="975360"/>
            <a:chExt cx="5334000" cy="147320"/>
          </a:xfrm>
        </p:grpSpPr>
        <p:sp>
          <p:nvSpPr>
            <p:cNvPr id="7" name="object 7"/>
            <p:cNvSpPr/>
            <p:nvPr/>
          </p:nvSpPr>
          <p:spPr>
            <a:xfrm>
              <a:off x="0" y="975360"/>
              <a:ext cx="2540" cy="146050"/>
            </a:xfrm>
            <a:custGeom>
              <a:avLst/>
              <a:gdLst/>
              <a:ahLst/>
              <a:cxnLst/>
              <a:rect l="l" t="t" r="r" b="b"/>
              <a:pathLst>
                <a:path w="2540" h="146050">
                  <a:moveTo>
                    <a:pt x="0" y="146050"/>
                  </a:moveTo>
                  <a:lnTo>
                    <a:pt x="2540" y="14605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4605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975360"/>
              <a:ext cx="2540" cy="147320"/>
            </a:xfrm>
            <a:custGeom>
              <a:avLst/>
              <a:gdLst/>
              <a:ahLst/>
              <a:cxnLst/>
              <a:rect l="l" t="t" r="r" b="b"/>
              <a:pathLst>
                <a:path w="2540" h="147319">
                  <a:moveTo>
                    <a:pt x="0" y="146050"/>
                  </a:moveTo>
                  <a:lnTo>
                    <a:pt x="2540" y="14605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46050"/>
                  </a:lnTo>
                  <a:close/>
                </a:path>
                <a:path w="2540" h="147319">
                  <a:moveTo>
                    <a:pt x="0" y="0"/>
                  </a:moveTo>
                  <a:lnTo>
                    <a:pt x="0" y="0"/>
                  </a:lnTo>
                </a:path>
                <a:path w="2540" h="147319">
                  <a:moveTo>
                    <a:pt x="2540" y="147320"/>
                  </a:moveTo>
                  <a:lnTo>
                    <a:pt x="2540" y="14732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350" y="975360"/>
              <a:ext cx="5327650" cy="146050"/>
            </a:xfrm>
            <a:custGeom>
              <a:avLst/>
              <a:gdLst/>
              <a:ahLst/>
              <a:cxnLst/>
              <a:rect l="l" t="t" r="r" b="b"/>
              <a:pathLst>
                <a:path w="5327650" h="146050">
                  <a:moveTo>
                    <a:pt x="0" y="146050"/>
                  </a:moveTo>
                  <a:lnTo>
                    <a:pt x="5327650" y="146050"/>
                  </a:lnTo>
                  <a:lnTo>
                    <a:pt x="5327650" y="0"/>
                  </a:lnTo>
                  <a:lnTo>
                    <a:pt x="0" y="0"/>
                  </a:lnTo>
                  <a:lnTo>
                    <a:pt x="0" y="14605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350" y="975360"/>
              <a:ext cx="5327650" cy="147320"/>
            </a:xfrm>
            <a:custGeom>
              <a:avLst/>
              <a:gdLst/>
              <a:ahLst/>
              <a:cxnLst/>
              <a:rect l="l" t="t" r="r" b="b"/>
              <a:pathLst>
                <a:path w="5327650" h="147319">
                  <a:moveTo>
                    <a:pt x="0" y="146050"/>
                  </a:moveTo>
                  <a:lnTo>
                    <a:pt x="5327650" y="146050"/>
                  </a:lnTo>
                  <a:lnTo>
                    <a:pt x="5327650" y="0"/>
                  </a:lnTo>
                  <a:lnTo>
                    <a:pt x="0" y="0"/>
                  </a:lnTo>
                  <a:lnTo>
                    <a:pt x="0" y="146050"/>
                  </a:lnTo>
                  <a:close/>
                </a:path>
                <a:path w="5327650" h="147319">
                  <a:moveTo>
                    <a:pt x="0" y="0"/>
                  </a:moveTo>
                  <a:lnTo>
                    <a:pt x="0" y="0"/>
                  </a:lnTo>
                </a:path>
                <a:path w="5327650" h="147319">
                  <a:moveTo>
                    <a:pt x="5327650" y="147320"/>
                  </a:moveTo>
                  <a:lnTo>
                    <a:pt x="5327650" y="14732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46709" y="1398270"/>
            <a:ext cx="4630420" cy="64008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11430">
              <a:lnSpc>
                <a:spcPct val="104200"/>
              </a:lnSpc>
              <a:spcBef>
                <a:spcPts val="50"/>
              </a:spcBef>
            </a:pP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spc="8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caso</a:t>
            </a:r>
            <a:r>
              <a:rPr sz="1000" i="1" spc="8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8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ferita</a:t>
            </a:r>
            <a:r>
              <a:rPr sz="1000" i="1" spc="9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8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ancora</a:t>
            </a:r>
            <a:r>
              <a:rPr sz="1000" i="1" spc="9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8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corpo</a:t>
            </a:r>
            <a:r>
              <a:rPr sz="1000" i="1" spc="9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estraneo</a:t>
            </a:r>
            <a:r>
              <a:rPr sz="1000" i="1" spc="8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all’interno</a:t>
            </a:r>
            <a:r>
              <a:rPr sz="1000" i="1" spc="8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bisogna</a:t>
            </a:r>
            <a:r>
              <a:rPr sz="1000" i="1" spc="9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immobilizzare</a:t>
            </a:r>
            <a:r>
              <a:rPr sz="1000" i="1" spc="85" dirty="0">
                <a:latin typeface="Calibri"/>
                <a:cs typeface="Calibri"/>
              </a:rPr>
              <a:t> </a:t>
            </a:r>
            <a:r>
              <a:rPr sz="1000" i="1" spc="-25" dirty="0">
                <a:latin typeface="Calibri"/>
                <a:cs typeface="Calibri"/>
              </a:rPr>
              <a:t>l’oggetto 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una</a:t>
            </a:r>
            <a:r>
              <a:rPr sz="1000" i="1" spc="-5" dirty="0">
                <a:latin typeface="Calibri"/>
                <a:cs typeface="Calibri"/>
              </a:rPr>
              <a:t> medicazione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tampone: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ts val="1190"/>
              </a:lnSpc>
              <a:spcBef>
                <a:spcPts val="45"/>
              </a:spcBef>
              <a:buClr>
                <a:srgbClr val="D12229"/>
              </a:buClr>
              <a:buChar char="•"/>
              <a:tabLst>
                <a:tab pos="469265" algn="l"/>
                <a:tab pos="469900" algn="l"/>
              </a:tabLst>
            </a:pPr>
            <a:r>
              <a:rPr sz="1000" i="1" spc="-5" dirty="0">
                <a:latin typeface="Calibri"/>
                <a:cs typeface="Calibri"/>
              </a:rPr>
              <a:t>controllare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stato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dell’emorragia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facendo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una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leggera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pressione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corpo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estra-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neo </a:t>
            </a:r>
            <a:r>
              <a:rPr sz="1000" i="1" spc="-10" dirty="0">
                <a:latin typeface="Calibri"/>
                <a:cs typeface="Calibri"/>
              </a:rPr>
              <a:t>verso</a:t>
            </a:r>
            <a:r>
              <a:rPr sz="1000" i="1" spc="-5" dirty="0">
                <a:latin typeface="Calibri"/>
                <a:cs typeface="Calibri"/>
              </a:rPr>
              <a:t> il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basso (all’interno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corpo),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6709" y="2012950"/>
            <a:ext cx="88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3909" y="2012950"/>
            <a:ext cx="42068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creare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spessore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intorno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corpo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estraneo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utilizzando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garze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sterili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ripiegate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6709" y="2165350"/>
            <a:ext cx="50355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sé</a:t>
            </a:r>
            <a:r>
              <a:rPr sz="1000" i="1" spc="-5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stesse,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6709" y="2317750"/>
            <a:ext cx="88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03909" y="2317750"/>
            <a:ext cx="41821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10" dirty="0">
                <a:latin typeface="Calibri"/>
                <a:cs typeface="Calibri"/>
              </a:rPr>
              <a:t>fermare</a:t>
            </a:r>
            <a:r>
              <a:rPr sz="1000" i="1" spc="5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garze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delle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bende.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Continuare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bendare</a:t>
            </a:r>
            <a:r>
              <a:rPr sz="1000" i="1" spc="5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assicurandosi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che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5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fa-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6709" y="2470150"/>
            <a:ext cx="4678045" cy="2774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sciatura</a:t>
            </a:r>
            <a:r>
              <a:rPr sz="1000" i="1" dirty="0">
                <a:latin typeface="Calibri"/>
                <a:cs typeface="Calibri"/>
              </a:rPr>
              <a:t> non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opprima il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corpo</a:t>
            </a:r>
            <a:r>
              <a:rPr sz="1000" i="1" spc="-10" dirty="0">
                <a:latin typeface="Calibri"/>
                <a:cs typeface="Calibri"/>
              </a:rPr>
              <a:t> estraneo,</a:t>
            </a:r>
            <a:endParaRPr sz="1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buClr>
                <a:srgbClr val="D12229"/>
              </a:buClr>
              <a:buChar char="•"/>
              <a:tabLst>
                <a:tab pos="469265" algn="l"/>
                <a:tab pos="469900" algn="l"/>
              </a:tabLst>
            </a:pPr>
            <a:r>
              <a:rPr sz="1000" i="1" spc="-5" dirty="0">
                <a:latin typeface="Calibri"/>
                <a:cs typeface="Calibri"/>
              </a:rPr>
              <a:t>coprire </a:t>
            </a:r>
            <a:r>
              <a:rPr sz="1000" i="1" spc="-15" dirty="0">
                <a:latin typeface="Calibri"/>
                <a:cs typeface="Calibri"/>
              </a:rPr>
              <a:t>tutto</a:t>
            </a:r>
            <a:r>
              <a:rPr sz="1000" i="1" spc="-5" dirty="0">
                <a:latin typeface="Calibri"/>
                <a:cs typeface="Calibri"/>
              </a:rPr>
              <a:t> con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garza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sterile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ﬁssarla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 </a:t>
            </a:r>
            <a:r>
              <a:rPr sz="1000" i="1" dirty="0">
                <a:latin typeface="Calibri"/>
                <a:cs typeface="Calibri"/>
              </a:rPr>
              <a:t>dei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cerotti.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Emorragie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esterne,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classiﬁcano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in:</a:t>
            </a:r>
            <a:endParaRPr sz="10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Emorragia Arteriosa: il sangue </a:t>
            </a:r>
            <a:r>
              <a:rPr sz="1000" i="1" dirty="0">
                <a:latin typeface="Calibri"/>
                <a:cs typeface="Calibri"/>
              </a:rPr>
              <a:t>è </a:t>
            </a:r>
            <a:r>
              <a:rPr sz="1000" i="1" spc="-5" dirty="0">
                <a:latin typeface="Calibri"/>
                <a:cs typeface="Calibri"/>
              </a:rPr>
              <a:t>ossigenato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quindi </a:t>
            </a:r>
            <a:r>
              <a:rPr sz="1000" i="1" dirty="0">
                <a:latin typeface="Calibri"/>
                <a:cs typeface="Calibri"/>
              </a:rPr>
              <a:t>di un </a:t>
            </a:r>
            <a:r>
              <a:rPr sz="1000" i="1" spc="-5" dirty="0">
                <a:latin typeface="Calibri"/>
                <a:cs typeface="Calibri"/>
              </a:rPr>
              <a:t>colore rosso </a:t>
            </a:r>
            <a:r>
              <a:rPr sz="1000" i="1" spc="-10" dirty="0">
                <a:latin typeface="Calibri"/>
                <a:cs typeface="Calibri"/>
              </a:rPr>
              <a:t>vivo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fuoriesce con </a:t>
            </a:r>
            <a:r>
              <a:rPr sz="1000" i="1" dirty="0">
                <a:latin typeface="Calibri"/>
                <a:cs typeface="Calibri"/>
              </a:rPr>
              <a:t> una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forte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pressione</a:t>
            </a:r>
            <a:r>
              <a:rPr sz="1000" i="1" spc="4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dalla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ferita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ad</a:t>
            </a:r>
            <a:r>
              <a:rPr sz="1000" i="1" spc="4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intermittenza.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Un’arteria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recisa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può</a:t>
            </a:r>
            <a:r>
              <a:rPr sz="1000" i="1" spc="5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portare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velocemen-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allo </a:t>
            </a:r>
            <a:r>
              <a:rPr sz="1000" i="1" spc="-10" dirty="0">
                <a:latin typeface="Calibri"/>
                <a:cs typeface="Calibri"/>
              </a:rPr>
              <a:t>svuotamento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vasi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sanguigni.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00">
              <a:latin typeface="Calibri"/>
              <a:cs typeface="Calibri"/>
            </a:endParaRPr>
          </a:p>
          <a:p>
            <a:pPr marL="12700" marR="5080" algn="just">
              <a:lnSpc>
                <a:spcPct val="105400"/>
              </a:lnSpc>
            </a:pPr>
            <a:r>
              <a:rPr sz="1000" i="1" spc="-5" dirty="0">
                <a:latin typeface="Calibri"/>
                <a:cs typeface="Calibri"/>
              </a:rPr>
              <a:t>Emorragia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Venosa: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sangue</a:t>
            </a:r>
            <a:r>
              <a:rPr sz="1000" i="1" spc="4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ha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colore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brunastro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rosso</a:t>
            </a:r>
            <a:r>
              <a:rPr sz="1000" i="1" spc="4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scuro.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pressione</a:t>
            </a:r>
            <a:r>
              <a:rPr sz="1000" i="1" spc="4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è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inferiore 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 </a:t>
            </a:r>
            <a:r>
              <a:rPr sz="1000" i="1" spc="-5" dirty="0">
                <a:latin typeface="Calibri"/>
                <a:cs typeface="Calibri"/>
              </a:rPr>
              <a:t>quella arteriosa ma essendo </a:t>
            </a:r>
            <a:r>
              <a:rPr sz="1000" i="1" spc="-10" dirty="0">
                <a:latin typeface="Calibri"/>
                <a:cs typeface="Calibri"/>
              </a:rPr>
              <a:t>elastica </a:t>
            </a:r>
            <a:r>
              <a:rPr sz="1000" i="1" spc="-5" dirty="0">
                <a:latin typeface="Calibri"/>
                <a:cs typeface="Calibri"/>
              </a:rPr>
              <a:t>la </a:t>
            </a:r>
            <a:r>
              <a:rPr sz="1000" i="1" spc="-10" dirty="0">
                <a:latin typeface="Calibri"/>
                <a:cs typeface="Calibri"/>
              </a:rPr>
              <a:t>parete interna </a:t>
            </a:r>
            <a:r>
              <a:rPr sz="1000" i="1" spc="-5" dirty="0">
                <a:latin typeface="Calibri"/>
                <a:cs typeface="Calibri"/>
              </a:rPr>
              <a:t>il sangue può </a:t>
            </a:r>
            <a:r>
              <a:rPr sz="1000" i="1" spc="-10" dirty="0">
                <a:latin typeface="Calibri"/>
                <a:cs typeface="Calibri"/>
              </a:rPr>
              <a:t>ristagnare </a:t>
            </a:r>
            <a:r>
              <a:rPr sz="1000" i="1" spc="-5" dirty="0">
                <a:latin typeface="Calibri"/>
                <a:cs typeface="Calibri"/>
              </a:rPr>
              <a:t>al suo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interno.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00">
              <a:latin typeface="Calibri"/>
              <a:cs typeface="Calibri"/>
            </a:endParaRPr>
          </a:p>
          <a:p>
            <a:pPr marL="12700" marR="5080" algn="just">
              <a:lnSpc>
                <a:spcPct val="105800"/>
              </a:lnSpc>
            </a:pPr>
            <a:r>
              <a:rPr sz="1000" i="1" spc="-5" dirty="0">
                <a:latin typeface="Calibri"/>
                <a:cs typeface="Calibri"/>
              </a:rPr>
              <a:t>Emorragia capillare: </a:t>
            </a:r>
            <a:r>
              <a:rPr sz="1000" i="1" dirty="0">
                <a:latin typeface="Calibri"/>
                <a:cs typeface="Calibri"/>
              </a:rPr>
              <a:t>è </a:t>
            </a:r>
            <a:r>
              <a:rPr sz="1000" i="1" spc="-10" dirty="0">
                <a:latin typeface="Calibri"/>
                <a:cs typeface="Calibri"/>
              </a:rPr>
              <a:t>causata </a:t>
            </a:r>
            <a:r>
              <a:rPr sz="1000" i="1" dirty="0">
                <a:latin typeface="Calibri"/>
                <a:cs typeface="Calibri"/>
              </a:rPr>
              <a:t>da </a:t>
            </a:r>
            <a:r>
              <a:rPr sz="1000" i="1" spc="-5" dirty="0">
                <a:latin typeface="Calibri"/>
                <a:cs typeface="Calibri"/>
              </a:rPr>
              <a:t>una </a:t>
            </a:r>
            <a:r>
              <a:rPr sz="1000" i="1" spc="-10" dirty="0">
                <a:latin typeface="Calibri"/>
                <a:cs typeface="Calibri"/>
              </a:rPr>
              <a:t>rottura </a:t>
            </a:r>
            <a:r>
              <a:rPr sz="1000" i="1" spc="-5" dirty="0">
                <a:latin typeface="Calibri"/>
                <a:cs typeface="Calibri"/>
              </a:rPr>
              <a:t>di un capillare, non </a:t>
            </a:r>
            <a:r>
              <a:rPr sz="1000" i="1" dirty="0">
                <a:latin typeface="Calibri"/>
                <a:cs typeface="Calibri"/>
              </a:rPr>
              <a:t>è un </a:t>
            </a:r>
            <a:r>
              <a:rPr sz="1000" i="1" spc="-5" dirty="0">
                <a:latin typeface="Calibri"/>
                <a:cs typeface="Calibri"/>
              </a:rPr>
              <a:t>tipo di emorragia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grave </a:t>
            </a:r>
            <a:r>
              <a:rPr sz="1000" i="1" dirty="0">
                <a:latin typeface="Calibri"/>
                <a:cs typeface="Calibri"/>
              </a:rPr>
              <a:t>e può </a:t>
            </a:r>
            <a:r>
              <a:rPr sz="1000" i="1" spc="-5" dirty="0">
                <a:latin typeface="Calibri"/>
                <a:cs typeface="Calibri"/>
              </a:rPr>
              <a:t>essere anche </a:t>
            </a:r>
            <a:r>
              <a:rPr sz="1000" i="1" spc="-10" dirty="0">
                <a:latin typeface="Calibri"/>
                <a:cs typeface="Calibri"/>
              </a:rPr>
              <a:t>provocata</a:t>
            </a:r>
            <a:r>
              <a:rPr sz="1000" i="1" spc="-5" dirty="0">
                <a:latin typeface="Calibri"/>
                <a:cs typeface="Calibri"/>
              </a:rPr>
              <a:t> da un pizzico.</a:t>
            </a:r>
            <a:r>
              <a:rPr sz="1000" i="1" spc="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 sangue </a:t>
            </a:r>
            <a:r>
              <a:rPr sz="1000" i="1" spc="-10" dirty="0">
                <a:latin typeface="Calibri"/>
                <a:cs typeface="Calibri"/>
              </a:rPr>
              <a:t>fuoriesce</a:t>
            </a:r>
            <a:r>
              <a:rPr sz="1000" i="1" spc="204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dal capillare </a:t>
            </a:r>
            <a:r>
              <a:rPr sz="1000" i="1" dirty="0">
                <a:latin typeface="Calibri"/>
                <a:cs typeface="Calibri"/>
              </a:rPr>
              <a:t>ma 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rista- </a:t>
            </a:r>
            <a:r>
              <a:rPr sz="1000" i="1" spc="-5" dirty="0">
                <a:latin typeface="Calibri"/>
                <a:cs typeface="Calibri"/>
              </a:rPr>
              <a:t>gna </a:t>
            </a:r>
            <a:r>
              <a:rPr sz="1000" i="1" spc="-20" dirty="0">
                <a:latin typeface="Calibri"/>
                <a:cs typeface="Calibri"/>
              </a:rPr>
              <a:t>sotto </a:t>
            </a:r>
            <a:r>
              <a:rPr sz="1000" i="1" spc="-5" dirty="0">
                <a:latin typeface="Calibri"/>
                <a:cs typeface="Calibri"/>
              </a:rPr>
              <a:t>la cute, creando cosi un livido prima rosso vivo </a:t>
            </a:r>
            <a:r>
              <a:rPr sz="1000" i="1" dirty="0">
                <a:latin typeface="Calibri"/>
                <a:cs typeface="Calibri"/>
              </a:rPr>
              <a:t>poi </a:t>
            </a:r>
            <a:r>
              <a:rPr sz="1000" i="1" spc="-5" dirty="0">
                <a:latin typeface="Calibri"/>
                <a:cs typeface="Calibri"/>
              </a:rPr>
              <a:t>man mano diventerà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bluastro.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Cosa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 </a:t>
            </a:r>
            <a:r>
              <a:rPr sz="1000" i="1" spc="-10" dirty="0">
                <a:latin typeface="Calibri"/>
                <a:cs typeface="Calibri"/>
              </a:rPr>
              <a:t>caso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 emorragia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esterna?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6709" y="5219700"/>
            <a:ext cx="88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03909" y="5219700"/>
            <a:ext cx="420052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controllare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dove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deriva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l’emorragia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senza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estrarre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corpi estranei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caso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5" dirty="0">
                <a:latin typeface="Calibri"/>
                <a:cs typeface="Calibri"/>
              </a:rPr>
              <a:t> loro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6709" y="5372100"/>
            <a:ext cx="4678045" cy="1243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presenza,</a:t>
            </a:r>
            <a:endParaRPr sz="10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buClr>
                <a:srgbClr val="D12229"/>
              </a:buClr>
              <a:buChar char="•"/>
              <a:tabLst>
                <a:tab pos="473075" algn="l"/>
                <a:tab pos="473709" algn="l"/>
              </a:tabLst>
            </a:pPr>
            <a:r>
              <a:rPr sz="1000" i="1" spc="-10" dirty="0">
                <a:latin typeface="Calibri"/>
                <a:cs typeface="Calibri"/>
              </a:rPr>
              <a:t>fare </a:t>
            </a:r>
            <a:r>
              <a:rPr sz="1000" i="1" spc="-5" dirty="0">
                <a:latin typeface="Calibri"/>
                <a:cs typeface="Calibri"/>
              </a:rPr>
              <a:t>pressione sulla </a:t>
            </a:r>
            <a:r>
              <a:rPr sz="1000" i="1" spc="-10" dirty="0">
                <a:latin typeface="Calibri"/>
                <a:cs typeface="Calibri"/>
              </a:rPr>
              <a:t>ferita, </a:t>
            </a:r>
            <a:r>
              <a:rPr sz="1000" i="1" spc="-5" dirty="0">
                <a:latin typeface="Calibri"/>
                <a:cs typeface="Calibri"/>
              </a:rPr>
              <a:t>se </a:t>
            </a:r>
            <a:r>
              <a:rPr sz="1000" i="1" spc="-10" dirty="0">
                <a:latin typeface="Calibri"/>
                <a:cs typeface="Calibri"/>
              </a:rPr>
              <a:t>risulta insufficiente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solo se in caso di </a:t>
            </a:r>
            <a:r>
              <a:rPr sz="1000" i="1" spc="-10" dirty="0">
                <a:latin typeface="Calibri"/>
                <a:cs typeface="Calibri"/>
              </a:rPr>
              <a:t>arti, fare </a:t>
            </a:r>
            <a:r>
              <a:rPr sz="1000" i="1" spc="-5" dirty="0">
                <a:latin typeface="Calibri"/>
                <a:cs typeface="Calibri"/>
              </a:rPr>
              <a:t> pressione con le dita </a:t>
            </a:r>
            <a:r>
              <a:rPr sz="1000" i="1" dirty="0">
                <a:latin typeface="Calibri"/>
                <a:cs typeface="Calibri"/>
              </a:rPr>
              <a:t>o </a:t>
            </a:r>
            <a:r>
              <a:rPr sz="1000" i="1" spc="-5" dirty="0">
                <a:latin typeface="Calibri"/>
                <a:cs typeface="Calibri"/>
              </a:rPr>
              <a:t>il pugno chiuso </a:t>
            </a:r>
            <a:r>
              <a:rPr sz="1000" i="1" spc="-15" dirty="0">
                <a:latin typeface="Calibri"/>
                <a:cs typeface="Calibri"/>
              </a:rPr>
              <a:t>sull’arteria </a:t>
            </a:r>
            <a:r>
              <a:rPr sz="1000" i="1" spc="-5" dirty="0">
                <a:latin typeface="Calibri"/>
                <a:cs typeface="Calibri"/>
              </a:rPr>
              <a:t>principale pressando </a:t>
            </a:r>
            <a:r>
              <a:rPr sz="1000" i="1" spc="-20" dirty="0">
                <a:latin typeface="Calibri"/>
                <a:cs typeface="Calibri"/>
              </a:rPr>
              <a:t>sull’osso </a:t>
            </a:r>
            <a:r>
              <a:rPr sz="1000" i="1" spc="-15" dirty="0">
                <a:latin typeface="Calibri"/>
                <a:cs typeface="Calibri"/>
              </a:rPr>
              <a:t>sottostante 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all’inizio </a:t>
            </a:r>
            <a:r>
              <a:rPr sz="1000" i="1" spc="-20" dirty="0">
                <a:latin typeface="Calibri"/>
                <a:cs typeface="Calibri"/>
              </a:rPr>
              <a:t>dell’arto. </a:t>
            </a:r>
            <a:r>
              <a:rPr sz="1000" i="1" dirty="0">
                <a:latin typeface="Calibri"/>
                <a:cs typeface="Calibri"/>
              </a:rPr>
              <a:t>A </a:t>
            </a:r>
            <a:r>
              <a:rPr sz="1000" i="1" spc="-5" dirty="0">
                <a:latin typeface="Calibri"/>
                <a:cs typeface="Calibri"/>
              </a:rPr>
              <a:t>questo punto </a:t>
            </a:r>
            <a:r>
              <a:rPr sz="1000" i="1" spc="-10" dirty="0">
                <a:latin typeface="Calibri"/>
                <a:cs typeface="Calibri"/>
              </a:rPr>
              <a:t>ricoprire </a:t>
            </a:r>
            <a:r>
              <a:rPr sz="1000" i="1" spc="-5" dirty="0">
                <a:latin typeface="Calibri"/>
                <a:cs typeface="Calibri"/>
              </a:rPr>
              <a:t>con </a:t>
            </a:r>
            <a:r>
              <a:rPr sz="1000" i="1" dirty="0">
                <a:latin typeface="Calibri"/>
                <a:cs typeface="Calibri"/>
              </a:rPr>
              <a:t>una </a:t>
            </a:r>
            <a:r>
              <a:rPr sz="1000" i="1" spc="-10" dirty="0">
                <a:latin typeface="Calibri"/>
                <a:cs typeface="Calibri"/>
              </a:rPr>
              <a:t>garza sterile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10" dirty="0">
                <a:latin typeface="Calibri"/>
                <a:cs typeface="Calibri"/>
              </a:rPr>
              <a:t>ﬁssarla </a:t>
            </a:r>
            <a:r>
              <a:rPr sz="1000" i="1" spc="-5" dirty="0">
                <a:latin typeface="Calibri"/>
                <a:cs typeface="Calibri"/>
              </a:rPr>
              <a:t>con </a:t>
            </a:r>
            <a:r>
              <a:rPr sz="1000" i="1" dirty="0">
                <a:latin typeface="Calibri"/>
                <a:cs typeface="Calibri"/>
              </a:rPr>
              <a:t>una </a:t>
            </a:r>
            <a:r>
              <a:rPr sz="1000" i="1" spc="-10" dirty="0">
                <a:latin typeface="Calibri"/>
                <a:cs typeface="Calibri"/>
              </a:rPr>
              <a:t>fascia- </a:t>
            </a:r>
            <a:r>
              <a:rPr sz="1000" i="1" spc="-5" dirty="0">
                <a:latin typeface="Calibri"/>
                <a:cs typeface="Calibri"/>
              </a:rPr>
              <a:t> tura. </a:t>
            </a:r>
            <a:r>
              <a:rPr sz="1000" i="1" dirty="0">
                <a:latin typeface="Calibri"/>
                <a:cs typeface="Calibri"/>
              </a:rPr>
              <a:t>Se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è</a:t>
            </a:r>
            <a:r>
              <a:rPr sz="1000" i="1" spc="-5" dirty="0">
                <a:latin typeface="Calibri"/>
                <a:cs typeface="Calibri"/>
              </a:rPr>
              <a:t> possibile tenere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25" dirty="0">
                <a:latin typeface="Calibri"/>
                <a:cs typeface="Calibri"/>
              </a:rPr>
              <a:t>l’arto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sollevato.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00">
              <a:latin typeface="Calibri"/>
              <a:cs typeface="Calibri"/>
            </a:endParaRPr>
          </a:p>
          <a:p>
            <a:pPr marL="12700" marR="48260">
              <a:lnSpc>
                <a:spcPct val="108300"/>
              </a:lnSpc>
            </a:pPr>
            <a:r>
              <a:rPr sz="1000" i="1" spc="-5" dirty="0">
                <a:latin typeface="Calibri"/>
                <a:cs typeface="Calibri"/>
              </a:rPr>
              <a:t>Alcune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situazioni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emorragia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possono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richiedere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l’utilizzo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del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laccio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emostatico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arterioso, 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è</a:t>
            </a:r>
            <a:r>
              <a:rPr sz="1000" i="1" spc="-5" dirty="0">
                <a:latin typeface="Calibri"/>
                <a:cs typeface="Calibri"/>
              </a:rPr>
              <a:t> opportuno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però tenere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conto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queste condizioni: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6709" y="6590030"/>
            <a:ext cx="889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03909" y="6590030"/>
            <a:ext cx="40170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-5" dirty="0">
                <a:latin typeface="Calibri"/>
                <a:cs typeface="Calibri"/>
              </a:rPr>
              <a:t> usarlo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per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ogni </a:t>
            </a:r>
            <a:r>
              <a:rPr sz="1000" i="1" spc="-5" dirty="0">
                <a:latin typeface="Calibri"/>
                <a:cs typeface="Calibri"/>
              </a:rPr>
              <a:t>tipo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emorragia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poiché</a:t>
            </a:r>
            <a:r>
              <a:rPr sz="1000" i="1" dirty="0">
                <a:latin typeface="Calibri"/>
                <a:cs typeface="Calibri"/>
              </a:rPr>
              <a:t> può</a:t>
            </a:r>
            <a:r>
              <a:rPr sz="1000" i="1" spc="-5" dirty="0">
                <a:latin typeface="Calibri"/>
                <a:cs typeface="Calibri"/>
              </a:rPr>
              <a:t> essere </a:t>
            </a:r>
            <a:r>
              <a:rPr sz="1000" i="1" spc="-10" dirty="0">
                <a:latin typeface="Calibri"/>
                <a:cs typeface="Calibri"/>
              </a:rPr>
              <a:t>pericoloso,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usarlo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esclusivamente in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casi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gravi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come</a:t>
            </a:r>
            <a:r>
              <a:rPr sz="1000" i="1" spc="-10" dirty="0">
                <a:latin typeface="Calibri"/>
                <a:cs typeface="Calibri"/>
              </a:rPr>
              <a:t> l’amputazione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un</a:t>
            </a:r>
            <a:r>
              <a:rPr sz="1000" i="1" spc="-5" dirty="0">
                <a:latin typeface="Calibri"/>
                <a:cs typeface="Calibri"/>
              </a:rPr>
              <a:t> arto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una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grave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49800" y="7091680"/>
            <a:ext cx="262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45" dirty="0">
                <a:latin typeface="Arial MT"/>
                <a:cs typeface="Arial MT"/>
              </a:rPr>
              <a:t>1</a:t>
            </a:r>
            <a:r>
              <a:rPr sz="1800" dirty="0">
                <a:latin typeface="Arial MT"/>
                <a:cs typeface="Arial MT"/>
              </a:rPr>
              <a:t>3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981710"/>
            <a:ext cx="5327650" cy="638421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47979" y="1404620"/>
            <a:ext cx="5943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-5" dirty="0">
                <a:latin typeface="Calibri"/>
                <a:cs typeface="Calibri"/>
              </a:rPr>
              <a:t>m</a:t>
            </a:r>
            <a:r>
              <a:rPr sz="1000" i="1" spc="5" dirty="0">
                <a:latin typeface="Calibri"/>
                <a:cs typeface="Calibri"/>
              </a:rPr>
              <a:t>o</a:t>
            </a:r>
            <a:r>
              <a:rPr sz="1000" i="1" spc="-15" dirty="0">
                <a:latin typeface="Calibri"/>
                <a:cs typeface="Calibri"/>
              </a:rPr>
              <a:t>r</a:t>
            </a:r>
            <a:r>
              <a:rPr sz="1000" i="1" spc="-5" dirty="0">
                <a:latin typeface="Calibri"/>
                <a:cs typeface="Calibri"/>
              </a:rPr>
              <a:t>ra</a:t>
            </a:r>
            <a:r>
              <a:rPr sz="1000" i="1" dirty="0">
                <a:latin typeface="Calibri"/>
                <a:cs typeface="Calibri"/>
              </a:rPr>
              <a:t>g</a:t>
            </a:r>
            <a:r>
              <a:rPr sz="1000" i="1" spc="-5" dirty="0">
                <a:latin typeface="Calibri"/>
                <a:cs typeface="Calibri"/>
              </a:rPr>
              <a:t>ia</a:t>
            </a:r>
            <a:r>
              <a:rPr sz="1000" i="1" dirty="0">
                <a:latin typeface="Calibri"/>
                <a:cs typeface="Calibri"/>
              </a:rPr>
              <a:t>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979" y="1557020"/>
            <a:ext cx="889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5180" y="1557020"/>
            <a:ext cx="41795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applicare esclusivamente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sopra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gomito</a:t>
            </a:r>
            <a:r>
              <a:rPr sz="1000" i="1" dirty="0">
                <a:latin typeface="Calibri"/>
                <a:cs typeface="Calibri"/>
              </a:rPr>
              <a:t> o</a:t>
            </a:r>
            <a:r>
              <a:rPr sz="1000" i="1" spc="-5" dirty="0">
                <a:latin typeface="Calibri"/>
                <a:cs typeface="Calibri"/>
              </a:rPr>
              <a:t> sopra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ginocchio,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una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volta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applicato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laccio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emostatico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arterioso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segnare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l’infortunato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scrivendo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979" y="1861820"/>
            <a:ext cx="4676775" cy="2058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45" dirty="0">
                <a:latin typeface="Calibri"/>
                <a:cs typeface="Calibri"/>
              </a:rPr>
              <a:t>“PORTATORE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LACCIO </a:t>
            </a:r>
            <a:r>
              <a:rPr sz="1000" i="1" spc="-35" dirty="0">
                <a:latin typeface="Calibri"/>
                <a:cs typeface="Calibri"/>
              </a:rPr>
              <a:t>EMOSTATICO”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25" dirty="0">
                <a:latin typeface="Calibri"/>
                <a:cs typeface="Calibri"/>
              </a:rPr>
              <a:t>l’ora</a:t>
            </a:r>
            <a:r>
              <a:rPr sz="1000" i="1" spc="-5" dirty="0">
                <a:latin typeface="Calibri"/>
                <a:cs typeface="Calibri"/>
              </a:rPr>
              <a:t> in </a:t>
            </a:r>
            <a:r>
              <a:rPr sz="1000" i="1" dirty="0">
                <a:latin typeface="Calibri"/>
                <a:cs typeface="Calibri"/>
              </a:rPr>
              <a:t>cui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è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stato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applicato.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15" dirty="0">
                <a:latin typeface="Calibri"/>
                <a:cs typeface="Calibri"/>
              </a:rPr>
              <a:t>SOLO </a:t>
            </a:r>
            <a:r>
              <a:rPr sz="1000" i="1" dirty="0">
                <a:latin typeface="Calibri"/>
                <a:cs typeface="Calibri"/>
              </a:rPr>
              <a:t>IL</a:t>
            </a:r>
            <a:r>
              <a:rPr sz="1000" i="1" spc="-5" dirty="0">
                <a:latin typeface="Calibri"/>
                <a:cs typeface="Calibri"/>
              </a:rPr>
              <a:t> MEDICO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PUO’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TOGLIERE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LACCIO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35" dirty="0">
                <a:latin typeface="Calibri"/>
                <a:cs typeface="Calibri"/>
              </a:rPr>
              <a:t>EMOSTATICO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30" dirty="0">
                <a:latin typeface="Calibri"/>
                <a:cs typeface="Calibri"/>
              </a:rPr>
              <a:t>ALL’INFORTUNATO.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00">
              <a:latin typeface="Calibri"/>
              <a:cs typeface="Calibri"/>
            </a:endParaRPr>
          </a:p>
          <a:p>
            <a:pPr marL="12700" marR="5080" algn="just">
              <a:lnSpc>
                <a:spcPct val="104200"/>
              </a:lnSpc>
            </a:pPr>
            <a:r>
              <a:rPr sz="1000" i="1" spc="-5" dirty="0">
                <a:latin typeface="Calibri"/>
                <a:cs typeface="Calibri"/>
              </a:rPr>
              <a:t>Se </a:t>
            </a:r>
            <a:r>
              <a:rPr sz="1000" i="1" spc="-15" dirty="0">
                <a:latin typeface="Calibri"/>
                <a:cs typeface="Calibri"/>
              </a:rPr>
              <a:t>l’emorragia </a:t>
            </a:r>
            <a:r>
              <a:rPr sz="1000" i="1" dirty="0">
                <a:latin typeface="Calibri"/>
                <a:cs typeface="Calibri"/>
              </a:rPr>
              <a:t>è </a:t>
            </a:r>
            <a:r>
              <a:rPr sz="1000" i="1" spc="-5" dirty="0">
                <a:latin typeface="Calibri"/>
                <a:cs typeface="Calibri"/>
              </a:rPr>
              <a:t>situata nella parte alta del corpo la posizione in </a:t>
            </a:r>
            <a:r>
              <a:rPr sz="1000" i="1" dirty="0">
                <a:latin typeface="Calibri"/>
                <a:cs typeface="Calibri"/>
              </a:rPr>
              <a:t>cui </a:t>
            </a:r>
            <a:r>
              <a:rPr sz="1000" i="1" spc="-10" dirty="0">
                <a:latin typeface="Calibri"/>
                <a:cs typeface="Calibri"/>
              </a:rPr>
              <a:t>dovrà </a:t>
            </a:r>
            <a:r>
              <a:rPr sz="1000" i="1" spc="-5" dirty="0">
                <a:latin typeface="Calibri"/>
                <a:cs typeface="Calibri"/>
              </a:rPr>
              <a:t>essere posto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l’infortunato </a:t>
            </a:r>
            <a:r>
              <a:rPr sz="1000" i="1" dirty="0">
                <a:latin typeface="Calibri"/>
                <a:cs typeface="Calibri"/>
              </a:rPr>
              <a:t>è </a:t>
            </a:r>
            <a:r>
              <a:rPr sz="1000" i="1" spc="-5" dirty="0">
                <a:latin typeface="Calibri"/>
                <a:cs typeface="Calibri"/>
              </a:rPr>
              <a:t>quella semiseduta, mentre se </a:t>
            </a:r>
            <a:r>
              <a:rPr sz="1000" i="1" spc="-15" dirty="0">
                <a:latin typeface="Calibri"/>
                <a:cs typeface="Calibri"/>
              </a:rPr>
              <a:t>l’emorragia </a:t>
            </a:r>
            <a:r>
              <a:rPr sz="1000" i="1" dirty="0">
                <a:latin typeface="Calibri"/>
                <a:cs typeface="Calibri"/>
              </a:rPr>
              <a:t>è </a:t>
            </a:r>
            <a:r>
              <a:rPr sz="1000" i="1" spc="-5" dirty="0">
                <a:latin typeface="Calibri"/>
                <a:cs typeface="Calibri"/>
              </a:rPr>
              <a:t>situata nella parte </a:t>
            </a:r>
            <a:r>
              <a:rPr sz="1000" i="1" spc="-10" dirty="0">
                <a:latin typeface="Calibri"/>
                <a:cs typeface="Calibri"/>
              </a:rPr>
              <a:t>inferiore </a:t>
            </a:r>
            <a:r>
              <a:rPr sz="1000" i="1" spc="-5" dirty="0">
                <a:latin typeface="Calibri"/>
                <a:cs typeface="Calibri"/>
              </a:rPr>
              <a:t>del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corpo la posizione in </a:t>
            </a:r>
            <a:r>
              <a:rPr sz="1000" i="1" dirty="0">
                <a:latin typeface="Calibri"/>
                <a:cs typeface="Calibri"/>
              </a:rPr>
              <a:t>cui </a:t>
            </a:r>
            <a:r>
              <a:rPr sz="1000" i="1" spc="-10" dirty="0">
                <a:latin typeface="Calibri"/>
                <a:cs typeface="Calibri"/>
              </a:rPr>
              <a:t>l’infortunato </a:t>
            </a:r>
            <a:r>
              <a:rPr sz="1000" i="1" spc="-5" dirty="0">
                <a:latin typeface="Calibri"/>
                <a:cs typeface="Calibri"/>
              </a:rPr>
              <a:t>dovrà essere </a:t>
            </a:r>
            <a:r>
              <a:rPr sz="1000" i="1" spc="-10" dirty="0">
                <a:latin typeface="Calibri"/>
                <a:cs typeface="Calibri"/>
              </a:rPr>
              <a:t>posto </a:t>
            </a:r>
            <a:r>
              <a:rPr sz="1000" i="1" dirty="0">
                <a:latin typeface="Calibri"/>
                <a:cs typeface="Calibri"/>
              </a:rPr>
              <a:t>è </a:t>
            </a:r>
            <a:r>
              <a:rPr sz="1000" i="1" spc="-5" dirty="0">
                <a:latin typeface="Calibri"/>
                <a:cs typeface="Calibri"/>
              </a:rPr>
              <a:t>quella orizzontale col le gambe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sollevate.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20" dirty="0">
                <a:latin typeface="Calibri"/>
                <a:cs typeface="Calibri"/>
              </a:rPr>
              <a:t>EPISTASSI:</a:t>
            </a:r>
            <a:endParaRPr sz="1000">
              <a:latin typeface="Calibri"/>
              <a:cs typeface="Calibri"/>
            </a:endParaRPr>
          </a:p>
          <a:p>
            <a:pPr marL="12700" marR="47625" algn="just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si </a:t>
            </a:r>
            <a:r>
              <a:rPr sz="1000" i="1" spc="-15" dirty="0">
                <a:latin typeface="Calibri"/>
                <a:cs typeface="Calibri"/>
              </a:rPr>
              <a:t>tratta </a:t>
            </a:r>
            <a:r>
              <a:rPr sz="1000" i="1" spc="-5" dirty="0">
                <a:latin typeface="Calibri"/>
                <a:cs typeface="Calibri"/>
              </a:rPr>
              <a:t>della fuoriuscita di sangue dal naso </a:t>
            </a:r>
            <a:r>
              <a:rPr sz="1000" i="1" dirty="0">
                <a:latin typeface="Calibri"/>
                <a:cs typeface="Calibri"/>
              </a:rPr>
              <a:t>che </a:t>
            </a:r>
            <a:r>
              <a:rPr sz="1000" i="1" spc="-5" dirty="0">
                <a:latin typeface="Calibri"/>
                <a:cs typeface="Calibri"/>
              </a:rPr>
              <a:t>può essere provocata dalla </a:t>
            </a:r>
            <a:r>
              <a:rPr sz="1000" i="1" spc="-10" dirty="0">
                <a:latin typeface="Calibri"/>
                <a:cs typeface="Calibri"/>
              </a:rPr>
              <a:t>rottura </a:t>
            </a:r>
            <a:r>
              <a:rPr sz="1000" i="1" dirty="0">
                <a:latin typeface="Calibri"/>
                <a:cs typeface="Calibri"/>
              </a:rPr>
              <a:t>di un 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capillare,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disturbi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della coagulazione,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traumi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ecc.</a:t>
            </a:r>
            <a:endParaRPr sz="1000">
              <a:latin typeface="Calibri"/>
              <a:cs typeface="Calibri"/>
            </a:endParaRPr>
          </a:p>
          <a:p>
            <a:pPr marL="1295400">
              <a:lnSpc>
                <a:spcPct val="100000"/>
              </a:lnSpc>
              <a:spcBef>
                <a:spcPts val="420"/>
              </a:spcBef>
            </a:pPr>
            <a:r>
              <a:rPr sz="1000" i="1" spc="-5" dirty="0">
                <a:latin typeface="Calibri"/>
                <a:cs typeface="Calibri"/>
              </a:rPr>
              <a:t>Cosa</a:t>
            </a:r>
            <a:r>
              <a:rPr sz="1000" i="1" spc="-4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fare?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30679" y="3895090"/>
            <a:ext cx="889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87879" y="3895090"/>
            <a:ext cx="29267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Premere la </a:t>
            </a:r>
            <a:r>
              <a:rPr sz="1000" i="1" spc="-10" dirty="0">
                <a:latin typeface="Calibri"/>
                <a:cs typeface="Calibri"/>
              </a:rPr>
              <a:t>narice</a:t>
            </a:r>
            <a:r>
              <a:rPr sz="1000" i="1" dirty="0">
                <a:latin typeface="Calibri"/>
                <a:cs typeface="Calibri"/>
              </a:rPr>
              <a:t> per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qualche </a:t>
            </a:r>
            <a:r>
              <a:rPr sz="1000" i="1" spc="-10" dirty="0">
                <a:latin typeface="Calibri"/>
                <a:cs typeface="Calibri"/>
              </a:rPr>
              <a:t>minuto,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sedersi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testa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china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avanti,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evitando</a:t>
            </a:r>
            <a:r>
              <a:rPr sz="1000" i="1" spc="-5" dirty="0">
                <a:latin typeface="Calibri"/>
                <a:cs typeface="Calibri"/>
              </a:rPr>
              <a:t> così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inge-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30679" y="4199890"/>
            <a:ext cx="22777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rire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sangue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ostruire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vie respiratorie,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43379" y="4352290"/>
            <a:ext cx="635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87879" y="4352290"/>
            <a:ext cx="28949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applicare</a:t>
            </a:r>
            <a:r>
              <a:rPr sz="1000" i="1" spc="16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ghiaccio</a:t>
            </a:r>
            <a:r>
              <a:rPr sz="1000" i="1" spc="16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o</a:t>
            </a:r>
            <a:r>
              <a:rPr sz="1000" i="1" spc="16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acqua</a:t>
            </a:r>
            <a:r>
              <a:rPr sz="1000" i="1" spc="15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fredda</a:t>
            </a:r>
            <a:r>
              <a:rPr sz="1000" i="1" spc="16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sulla</a:t>
            </a:r>
            <a:r>
              <a:rPr sz="1000" i="1" spc="16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narice</a:t>
            </a:r>
            <a:r>
              <a:rPr sz="1000" i="1" spc="15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16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sulla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43379" y="4504690"/>
            <a:ext cx="3441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i="1" spc="-10" dirty="0">
                <a:latin typeface="Calibri"/>
                <a:cs typeface="Calibri"/>
              </a:rPr>
              <a:t>f</a:t>
            </a:r>
            <a:r>
              <a:rPr sz="1000" i="1" spc="-5" dirty="0">
                <a:latin typeface="Calibri"/>
                <a:cs typeface="Calibri"/>
              </a:rPr>
              <a:t>ron</a:t>
            </a:r>
            <a:r>
              <a:rPr sz="1000" i="1" spc="-15" dirty="0">
                <a:latin typeface="Calibri"/>
                <a:cs typeface="Calibri"/>
              </a:rPr>
              <a:t>t</a:t>
            </a:r>
            <a:r>
              <a:rPr sz="1000" i="1" dirty="0">
                <a:latin typeface="Calibri"/>
                <a:cs typeface="Calibri"/>
              </a:rPr>
              <a:t>e,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43379" y="4657090"/>
            <a:ext cx="63500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87879" y="4657090"/>
            <a:ext cx="2918460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63245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se </a:t>
            </a:r>
            <a:r>
              <a:rPr sz="1000" i="1" spc="-15" dirty="0">
                <a:latin typeface="Calibri"/>
                <a:cs typeface="Calibri"/>
              </a:rPr>
              <a:t>l’emorragia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 </a:t>
            </a:r>
            <a:r>
              <a:rPr sz="1000" i="1" spc="-10" dirty="0">
                <a:latin typeface="Calibri"/>
                <a:cs typeface="Calibri"/>
              </a:rPr>
              <a:t>ferma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chiamare il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118,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non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buttare</a:t>
            </a:r>
            <a:r>
              <a:rPr sz="1000" i="1" spc="-5" dirty="0">
                <a:latin typeface="Calibri"/>
                <a:cs typeface="Calibri"/>
              </a:rPr>
              <a:t> la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testa</a:t>
            </a:r>
            <a:r>
              <a:rPr sz="1000" i="1" spc="-5" dirty="0">
                <a:latin typeface="Calibri"/>
                <a:cs typeface="Calibri"/>
              </a:rPr>
              <a:t> indietro </a:t>
            </a:r>
            <a:r>
              <a:rPr sz="1000" i="1" dirty="0">
                <a:latin typeface="Calibri"/>
                <a:cs typeface="Calibri"/>
              </a:rPr>
              <a:t>o</a:t>
            </a:r>
            <a:r>
              <a:rPr sz="1000" i="1" spc="-10" dirty="0">
                <a:latin typeface="Calibri"/>
                <a:cs typeface="Calibri"/>
              </a:rPr>
              <a:t> soffiare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-10" dirty="0">
                <a:latin typeface="Calibri"/>
                <a:cs typeface="Calibri"/>
              </a:rPr>
              <a:t> naso,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000" i="1" spc="-5" dirty="0">
                <a:latin typeface="Calibri"/>
                <a:cs typeface="Calibri"/>
              </a:rPr>
              <a:t>non premere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narici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avete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subito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trauma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cranico.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30679" y="5266690"/>
            <a:ext cx="3394075" cy="481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95"/>
              </a:lnSpc>
              <a:spcBef>
                <a:spcPts val="100"/>
              </a:spcBef>
            </a:pPr>
            <a:r>
              <a:rPr sz="1000" i="1" spc="-15" dirty="0">
                <a:latin typeface="Calibri"/>
                <a:cs typeface="Calibri"/>
              </a:rPr>
              <a:t>AMPUTAZIONE: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ts val="1200"/>
              </a:lnSpc>
              <a:spcBef>
                <a:spcPts val="35"/>
              </a:spcBef>
            </a:pPr>
            <a:r>
              <a:rPr sz="1000" i="1" spc="-10" dirty="0">
                <a:latin typeface="Calibri"/>
                <a:cs typeface="Calibri"/>
              </a:rPr>
              <a:t>l’amputazione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è </a:t>
            </a:r>
            <a:r>
              <a:rPr sz="1000" i="1" spc="-5" dirty="0">
                <a:latin typeface="Calibri"/>
                <a:cs typeface="Calibri"/>
              </a:rPr>
              <a:t>il </a:t>
            </a:r>
            <a:r>
              <a:rPr sz="1000" i="1" spc="-10" dirty="0">
                <a:latin typeface="Calibri"/>
                <a:cs typeface="Calibri"/>
              </a:rPr>
              <a:t>distacco</a:t>
            </a:r>
            <a:r>
              <a:rPr sz="1000" i="1" spc="-5" dirty="0">
                <a:latin typeface="Calibri"/>
                <a:cs typeface="Calibri"/>
              </a:rPr>
              <a:t> completo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una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parte del corpo dallo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stesso.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caso</a:t>
            </a:r>
            <a:r>
              <a:rPr sz="1000" i="1" dirty="0">
                <a:latin typeface="Calibri"/>
                <a:cs typeface="Calibri"/>
              </a:rPr>
              <a:t> di</a:t>
            </a:r>
            <a:r>
              <a:rPr sz="1000" i="1" spc="-5" dirty="0">
                <a:latin typeface="Calibri"/>
                <a:cs typeface="Calibri"/>
              </a:rPr>
              <a:t> amputazione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bisogna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seguire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queste operazioni: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43379" y="5722620"/>
            <a:ext cx="635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87879" y="5722620"/>
            <a:ext cx="28975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chiamare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immediatamente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118,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se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necessario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fermare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l’emorragia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 il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laccio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emostati-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43379" y="6027420"/>
            <a:ext cx="1447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i="1" spc="-20" dirty="0">
                <a:latin typeface="Calibri"/>
                <a:cs typeface="Calibri"/>
              </a:rPr>
              <a:t>c</a:t>
            </a:r>
            <a:r>
              <a:rPr sz="1000" i="1" spc="-25" dirty="0">
                <a:latin typeface="Calibri"/>
                <a:cs typeface="Calibri"/>
              </a:rPr>
              <a:t>o</a:t>
            </a:r>
            <a:r>
              <a:rPr sz="1000" i="1" dirty="0">
                <a:latin typeface="Calibri"/>
                <a:cs typeface="Calibri"/>
              </a:rPr>
              <a:t>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0679" y="6189979"/>
            <a:ext cx="63500" cy="328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ts val="1195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05180" y="6189979"/>
            <a:ext cx="4177029" cy="328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95"/>
              </a:lnSpc>
              <a:spcBef>
                <a:spcPts val="100"/>
              </a:spcBef>
            </a:pPr>
            <a:r>
              <a:rPr sz="1000" i="1" spc="-10" dirty="0">
                <a:latin typeface="Calibri"/>
                <a:cs typeface="Calibri"/>
              </a:rPr>
              <a:t>far</a:t>
            </a:r>
            <a:r>
              <a:rPr sz="1000" i="1" spc="-5" dirty="0">
                <a:latin typeface="Calibri"/>
                <a:cs typeface="Calibri"/>
              </a:rPr>
              <a:t> sdraiare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l’infortunato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posizione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anti-shock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coprirlo,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spc="-5" dirty="0">
                <a:latin typeface="Calibri"/>
                <a:cs typeface="Calibri"/>
              </a:rPr>
              <a:t>tamponare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una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garza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sterile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imbevuta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disinfettante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parte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corpo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am-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0679" y="6493509"/>
            <a:ext cx="3759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p</a:t>
            </a:r>
            <a:r>
              <a:rPr sz="1000" i="1" dirty="0">
                <a:latin typeface="Calibri"/>
                <a:cs typeface="Calibri"/>
              </a:rPr>
              <a:t>u</a:t>
            </a:r>
            <a:r>
              <a:rPr sz="1000" i="1" spc="-15" dirty="0">
                <a:latin typeface="Calibri"/>
                <a:cs typeface="Calibri"/>
              </a:rPr>
              <a:t>t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15" dirty="0">
                <a:latin typeface="Calibri"/>
                <a:cs typeface="Calibri"/>
              </a:rPr>
              <a:t>t</a:t>
            </a:r>
            <a:r>
              <a:rPr sz="1000" i="1" dirty="0">
                <a:latin typeface="Calibri"/>
                <a:cs typeface="Calibri"/>
              </a:rPr>
              <a:t>a,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7979" y="6774180"/>
            <a:ext cx="88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05180" y="6774180"/>
            <a:ext cx="388810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avvolgere la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parte </a:t>
            </a:r>
            <a:r>
              <a:rPr sz="1000" i="1" dirty="0">
                <a:latin typeface="Calibri"/>
                <a:cs typeface="Calibri"/>
              </a:rPr>
              <a:t>del</a:t>
            </a:r>
            <a:r>
              <a:rPr sz="1000" i="1" spc="-5" dirty="0">
                <a:latin typeface="Calibri"/>
                <a:cs typeface="Calibri"/>
              </a:rPr>
              <a:t> corpo amputata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garze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sterili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sigillarla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dirty="0">
                <a:latin typeface="Calibri"/>
                <a:cs typeface="Calibri"/>
              </a:rPr>
              <a:t> un </a:t>
            </a:r>
            <a:r>
              <a:rPr sz="1000" i="1" spc="-10" dirty="0">
                <a:latin typeface="Calibri"/>
                <a:cs typeface="Calibri"/>
              </a:rPr>
              <a:t>sacco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36550" y="6931659"/>
            <a:ext cx="5949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-5" dirty="0">
                <a:latin typeface="Calibri"/>
                <a:cs typeface="Calibri"/>
              </a:rPr>
              <a:t>rm</a:t>
            </a:r>
            <a:r>
              <a:rPr sz="1000" i="1" dirty="0">
                <a:latin typeface="Calibri"/>
                <a:cs typeface="Calibri"/>
              </a:rPr>
              <a:t>e-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800" spc="-145" dirty="0">
                <a:latin typeface="Arial MT"/>
                <a:cs typeface="Arial MT"/>
              </a:rPr>
              <a:t>1</a:t>
            </a:r>
            <a:r>
              <a:rPr sz="1800" dirty="0">
                <a:latin typeface="Arial MT"/>
                <a:cs typeface="Arial MT"/>
              </a:rPr>
              <a:t>4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981710"/>
            <a:ext cx="1270" cy="146050"/>
            <a:chOff x="0" y="981710"/>
            <a:chExt cx="1270" cy="146050"/>
          </a:xfrm>
        </p:grpSpPr>
        <p:sp>
          <p:nvSpPr>
            <p:cNvPr id="3" name="object 3"/>
            <p:cNvSpPr/>
            <p:nvPr/>
          </p:nvSpPr>
          <p:spPr>
            <a:xfrm>
              <a:off x="0" y="981710"/>
              <a:ext cx="1270" cy="146050"/>
            </a:xfrm>
            <a:custGeom>
              <a:avLst/>
              <a:gdLst/>
              <a:ahLst/>
              <a:cxnLst/>
              <a:rect l="l" t="t" r="r" b="b"/>
              <a:pathLst>
                <a:path w="1270" h="146050">
                  <a:moveTo>
                    <a:pt x="0" y="146050"/>
                  </a:moveTo>
                  <a:lnTo>
                    <a:pt x="1270" y="146050"/>
                  </a:lnTo>
                  <a:lnTo>
                    <a:pt x="1270" y="0"/>
                  </a:lnTo>
                  <a:lnTo>
                    <a:pt x="0" y="0"/>
                  </a:lnTo>
                  <a:lnTo>
                    <a:pt x="0" y="14605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981710"/>
              <a:ext cx="1270" cy="146050"/>
            </a:xfrm>
            <a:custGeom>
              <a:avLst/>
              <a:gdLst/>
              <a:ahLst/>
              <a:cxnLst/>
              <a:rect l="l" t="t" r="r" b="b"/>
              <a:pathLst>
                <a:path w="1270" h="146050">
                  <a:moveTo>
                    <a:pt x="0" y="146050"/>
                  </a:moveTo>
                  <a:lnTo>
                    <a:pt x="1270" y="146050"/>
                  </a:lnTo>
                  <a:lnTo>
                    <a:pt x="1270" y="0"/>
                  </a:lnTo>
                  <a:lnTo>
                    <a:pt x="0" y="0"/>
                  </a:lnTo>
                  <a:lnTo>
                    <a:pt x="0" y="146050"/>
                  </a:lnTo>
                  <a:close/>
                </a:path>
                <a:path w="1270" h="146050">
                  <a:moveTo>
                    <a:pt x="0" y="0"/>
                  </a:moveTo>
                  <a:lnTo>
                    <a:pt x="0" y="0"/>
                  </a:lnTo>
                </a:path>
                <a:path w="1270" h="146050">
                  <a:moveTo>
                    <a:pt x="1270" y="146050"/>
                  </a:moveTo>
                  <a:lnTo>
                    <a:pt x="1270" y="14605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4700270" y="6906296"/>
            <a:ext cx="328930" cy="336550"/>
            <a:chOff x="4700270" y="6906296"/>
            <a:chExt cx="328930" cy="336550"/>
          </a:xfrm>
        </p:grpSpPr>
        <p:sp>
          <p:nvSpPr>
            <p:cNvPr id="6" name="object 6"/>
            <p:cNvSpPr/>
            <p:nvPr/>
          </p:nvSpPr>
          <p:spPr>
            <a:xfrm>
              <a:off x="4707890" y="6918960"/>
              <a:ext cx="313690" cy="313690"/>
            </a:xfrm>
            <a:custGeom>
              <a:avLst/>
              <a:gdLst/>
              <a:ahLst/>
              <a:cxnLst/>
              <a:rect l="l" t="t" r="r" b="b"/>
              <a:pathLst>
                <a:path w="313689" h="313690">
                  <a:moveTo>
                    <a:pt x="156210" y="0"/>
                  </a:moveTo>
                  <a:lnTo>
                    <a:pt x="106801" y="7955"/>
                  </a:lnTo>
                  <a:lnTo>
                    <a:pt x="63916" y="30114"/>
                  </a:lnTo>
                  <a:lnTo>
                    <a:pt x="30114" y="63916"/>
                  </a:lnTo>
                  <a:lnTo>
                    <a:pt x="7955" y="106801"/>
                  </a:lnTo>
                  <a:lnTo>
                    <a:pt x="0" y="156210"/>
                  </a:lnTo>
                  <a:lnTo>
                    <a:pt x="7955" y="206237"/>
                  </a:lnTo>
                  <a:lnTo>
                    <a:pt x="30114" y="249499"/>
                  </a:lnTo>
                  <a:lnTo>
                    <a:pt x="63916" y="283494"/>
                  </a:lnTo>
                  <a:lnTo>
                    <a:pt x="106801" y="305724"/>
                  </a:lnTo>
                  <a:lnTo>
                    <a:pt x="156210" y="313690"/>
                  </a:lnTo>
                  <a:lnTo>
                    <a:pt x="206237" y="305724"/>
                  </a:lnTo>
                  <a:lnTo>
                    <a:pt x="249499" y="283494"/>
                  </a:lnTo>
                  <a:lnTo>
                    <a:pt x="283494" y="249499"/>
                  </a:lnTo>
                  <a:lnTo>
                    <a:pt x="305724" y="206237"/>
                  </a:lnTo>
                  <a:lnTo>
                    <a:pt x="313689" y="156210"/>
                  </a:lnTo>
                  <a:lnTo>
                    <a:pt x="305724" y="106801"/>
                  </a:lnTo>
                  <a:lnTo>
                    <a:pt x="283494" y="63916"/>
                  </a:lnTo>
                  <a:lnTo>
                    <a:pt x="249499" y="30114"/>
                  </a:lnTo>
                  <a:lnTo>
                    <a:pt x="206237" y="7955"/>
                  </a:lnTo>
                  <a:lnTo>
                    <a:pt x="156210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07890" y="6918960"/>
              <a:ext cx="313690" cy="313690"/>
            </a:xfrm>
            <a:custGeom>
              <a:avLst/>
              <a:gdLst/>
              <a:ahLst/>
              <a:cxnLst/>
              <a:rect l="l" t="t" r="r" b="b"/>
              <a:pathLst>
                <a:path w="313689" h="313690">
                  <a:moveTo>
                    <a:pt x="313689" y="156210"/>
                  </a:moveTo>
                  <a:lnTo>
                    <a:pt x="305724" y="206237"/>
                  </a:lnTo>
                  <a:lnTo>
                    <a:pt x="283494" y="249499"/>
                  </a:lnTo>
                  <a:lnTo>
                    <a:pt x="249499" y="283494"/>
                  </a:lnTo>
                  <a:lnTo>
                    <a:pt x="206237" y="305724"/>
                  </a:lnTo>
                  <a:lnTo>
                    <a:pt x="156210" y="313690"/>
                  </a:lnTo>
                  <a:lnTo>
                    <a:pt x="106801" y="305724"/>
                  </a:lnTo>
                  <a:lnTo>
                    <a:pt x="63916" y="283494"/>
                  </a:lnTo>
                  <a:lnTo>
                    <a:pt x="30114" y="249499"/>
                  </a:lnTo>
                  <a:lnTo>
                    <a:pt x="7955" y="206237"/>
                  </a:lnTo>
                  <a:lnTo>
                    <a:pt x="0" y="156210"/>
                  </a:lnTo>
                  <a:lnTo>
                    <a:pt x="7955" y="106801"/>
                  </a:lnTo>
                  <a:lnTo>
                    <a:pt x="30114" y="63916"/>
                  </a:lnTo>
                  <a:lnTo>
                    <a:pt x="63916" y="30114"/>
                  </a:lnTo>
                  <a:lnTo>
                    <a:pt x="106801" y="7955"/>
                  </a:lnTo>
                  <a:lnTo>
                    <a:pt x="156210" y="0"/>
                  </a:lnTo>
                  <a:lnTo>
                    <a:pt x="206237" y="7955"/>
                  </a:lnTo>
                  <a:lnTo>
                    <a:pt x="249499" y="30114"/>
                  </a:lnTo>
                  <a:lnTo>
                    <a:pt x="283494" y="63916"/>
                  </a:lnTo>
                  <a:lnTo>
                    <a:pt x="305724" y="106801"/>
                  </a:lnTo>
                  <a:lnTo>
                    <a:pt x="313689" y="156210"/>
                  </a:lnTo>
                  <a:close/>
                </a:path>
                <a:path w="313689" h="313690">
                  <a:moveTo>
                    <a:pt x="0" y="0"/>
                  </a:moveTo>
                  <a:lnTo>
                    <a:pt x="0" y="0"/>
                  </a:lnTo>
                </a:path>
                <a:path w="313689" h="313690">
                  <a:moveTo>
                    <a:pt x="313689" y="313690"/>
                  </a:moveTo>
                  <a:lnTo>
                    <a:pt x="313689" y="31369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00270" y="6910070"/>
              <a:ext cx="328930" cy="328930"/>
            </a:xfrm>
            <a:custGeom>
              <a:avLst/>
              <a:gdLst/>
              <a:ahLst/>
              <a:cxnLst/>
              <a:rect l="l" t="t" r="r" b="b"/>
              <a:pathLst>
                <a:path w="328929" h="328929">
                  <a:moveTo>
                    <a:pt x="321309" y="165099"/>
                  </a:moveTo>
                  <a:lnTo>
                    <a:pt x="313344" y="214640"/>
                  </a:lnTo>
                  <a:lnTo>
                    <a:pt x="291114" y="257840"/>
                  </a:lnTo>
                  <a:lnTo>
                    <a:pt x="257119" y="292018"/>
                  </a:lnTo>
                  <a:lnTo>
                    <a:pt x="213857" y="314492"/>
                  </a:lnTo>
                  <a:lnTo>
                    <a:pt x="163829" y="322579"/>
                  </a:lnTo>
                  <a:lnTo>
                    <a:pt x="114289" y="314492"/>
                  </a:lnTo>
                  <a:lnTo>
                    <a:pt x="71089" y="292018"/>
                  </a:lnTo>
                  <a:lnTo>
                    <a:pt x="36911" y="257840"/>
                  </a:lnTo>
                  <a:lnTo>
                    <a:pt x="14437" y="214640"/>
                  </a:lnTo>
                  <a:lnTo>
                    <a:pt x="6350" y="165099"/>
                  </a:lnTo>
                  <a:lnTo>
                    <a:pt x="14437" y="115559"/>
                  </a:lnTo>
                  <a:lnTo>
                    <a:pt x="36911" y="72359"/>
                  </a:lnTo>
                  <a:lnTo>
                    <a:pt x="71089" y="38181"/>
                  </a:lnTo>
                  <a:lnTo>
                    <a:pt x="114289" y="15707"/>
                  </a:lnTo>
                  <a:lnTo>
                    <a:pt x="163829" y="7619"/>
                  </a:lnTo>
                  <a:lnTo>
                    <a:pt x="213857" y="15707"/>
                  </a:lnTo>
                  <a:lnTo>
                    <a:pt x="257119" y="38181"/>
                  </a:lnTo>
                  <a:lnTo>
                    <a:pt x="291114" y="72359"/>
                  </a:lnTo>
                  <a:lnTo>
                    <a:pt x="313344" y="115559"/>
                  </a:lnTo>
                  <a:lnTo>
                    <a:pt x="321309" y="165099"/>
                  </a:lnTo>
                  <a:close/>
                </a:path>
                <a:path w="328929" h="328929">
                  <a:moveTo>
                    <a:pt x="0" y="0"/>
                  </a:moveTo>
                  <a:lnTo>
                    <a:pt x="0" y="0"/>
                  </a:lnTo>
                </a:path>
                <a:path w="328929" h="328929">
                  <a:moveTo>
                    <a:pt x="328929" y="328929"/>
                  </a:moveTo>
                  <a:lnTo>
                    <a:pt x="328929" y="328929"/>
                  </a:lnTo>
                </a:path>
              </a:pathLst>
            </a:custGeom>
            <a:ln w="7547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1270" y="981710"/>
            <a:ext cx="5332730" cy="146050"/>
            <a:chOff x="1270" y="981710"/>
            <a:chExt cx="5332730" cy="146050"/>
          </a:xfrm>
        </p:grpSpPr>
        <p:sp>
          <p:nvSpPr>
            <p:cNvPr id="10" name="object 10"/>
            <p:cNvSpPr/>
            <p:nvPr/>
          </p:nvSpPr>
          <p:spPr>
            <a:xfrm>
              <a:off x="1270" y="981710"/>
              <a:ext cx="5332730" cy="146050"/>
            </a:xfrm>
            <a:custGeom>
              <a:avLst/>
              <a:gdLst/>
              <a:ahLst/>
              <a:cxnLst/>
              <a:rect l="l" t="t" r="r" b="b"/>
              <a:pathLst>
                <a:path w="5332730" h="146050">
                  <a:moveTo>
                    <a:pt x="0" y="146050"/>
                  </a:moveTo>
                  <a:lnTo>
                    <a:pt x="5332730" y="146050"/>
                  </a:lnTo>
                  <a:lnTo>
                    <a:pt x="5332730" y="0"/>
                  </a:lnTo>
                  <a:lnTo>
                    <a:pt x="0" y="0"/>
                  </a:lnTo>
                  <a:lnTo>
                    <a:pt x="0" y="14605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270" y="981710"/>
              <a:ext cx="5332730" cy="146050"/>
            </a:xfrm>
            <a:custGeom>
              <a:avLst/>
              <a:gdLst/>
              <a:ahLst/>
              <a:cxnLst/>
              <a:rect l="l" t="t" r="r" b="b"/>
              <a:pathLst>
                <a:path w="5332730" h="146050">
                  <a:moveTo>
                    <a:pt x="0" y="146050"/>
                  </a:moveTo>
                  <a:lnTo>
                    <a:pt x="5332730" y="146050"/>
                  </a:lnTo>
                  <a:lnTo>
                    <a:pt x="5332730" y="0"/>
                  </a:lnTo>
                  <a:lnTo>
                    <a:pt x="0" y="0"/>
                  </a:lnTo>
                  <a:lnTo>
                    <a:pt x="0" y="146050"/>
                  </a:lnTo>
                  <a:close/>
                </a:path>
                <a:path w="5332730" h="146050">
                  <a:moveTo>
                    <a:pt x="0" y="0"/>
                  </a:moveTo>
                  <a:lnTo>
                    <a:pt x="0" y="0"/>
                  </a:lnTo>
                </a:path>
                <a:path w="5332730" h="146050">
                  <a:moveTo>
                    <a:pt x="5332730" y="146050"/>
                  </a:moveTo>
                  <a:lnTo>
                    <a:pt x="5332730" y="14605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56870" y="1404620"/>
            <a:ext cx="21462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t</a:t>
            </a:r>
            <a:r>
              <a:rPr sz="1000" i="1" spc="-15" dirty="0">
                <a:latin typeface="Calibri"/>
                <a:cs typeface="Calibri"/>
              </a:rPr>
              <a:t>i</a:t>
            </a:r>
            <a:r>
              <a:rPr sz="1000" i="1" spc="-20" dirty="0">
                <a:latin typeface="Calibri"/>
                <a:cs typeface="Calibri"/>
              </a:rPr>
              <a:t>c</a:t>
            </a:r>
            <a:r>
              <a:rPr sz="1000" i="1" spc="-25" dirty="0">
                <a:latin typeface="Calibri"/>
                <a:cs typeface="Calibri"/>
              </a:rPr>
              <a:t>o</a:t>
            </a:r>
            <a:r>
              <a:rPr sz="1000" i="1" dirty="0">
                <a:latin typeface="Calibri"/>
                <a:cs typeface="Calibri"/>
              </a:rPr>
              <a:t>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6870" y="1557020"/>
            <a:ext cx="635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1369" y="1557020"/>
            <a:ext cx="40779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inserire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 primo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sacco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(ermetico)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dirty="0">
                <a:latin typeface="Calibri"/>
                <a:cs typeface="Calibri"/>
              </a:rPr>
              <a:t> un </a:t>
            </a:r>
            <a:r>
              <a:rPr sz="1000" i="1" spc="-5" dirty="0">
                <a:latin typeface="Calibri"/>
                <a:cs typeface="Calibri"/>
              </a:rPr>
              <a:t>secondo </a:t>
            </a:r>
            <a:r>
              <a:rPr sz="1000" i="1" spc="-10" dirty="0">
                <a:latin typeface="Calibri"/>
                <a:cs typeface="Calibri"/>
              </a:rPr>
              <a:t>sacco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riempito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dirty="0">
                <a:latin typeface="Calibri"/>
                <a:cs typeface="Calibri"/>
              </a:rPr>
              <a:t> del</a:t>
            </a:r>
            <a:r>
              <a:rPr sz="1000" i="1" spc="-10" dirty="0">
                <a:latin typeface="Calibri"/>
                <a:cs typeface="Calibri"/>
              </a:rPr>
              <a:t> ghiaccio, 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all’arrivo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118 consegnare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parte</a:t>
            </a:r>
            <a:r>
              <a:rPr sz="1000" i="1" dirty="0">
                <a:latin typeface="Calibri"/>
                <a:cs typeface="Calibri"/>
              </a:rPr>
              <a:t> del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corpo amputata.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4170" y="2012950"/>
            <a:ext cx="42900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0" dirty="0">
                <a:latin typeface="Calibri"/>
                <a:cs typeface="Calibri"/>
              </a:rPr>
              <a:t>PATOLOGIA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45" dirty="0">
                <a:latin typeface="Calibri"/>
                <a:cs typeface="Calibri"/>
              </a:rPr>
              <a:t>APPARATO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MUSCOLOSCHELETRICO: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patologie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all’apparato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muscoloscheletrico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avvertono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accusando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questi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sintomi: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4170" y="2317750"/>
            <a:ext cx="8890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01369" y="2317750"/>
            <a:ext cx="320611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215515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dolori,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tumefazione,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mo</a:t>
            </a:r>
            <a:r>
              <a:rPr sz="1000" i="1" spc="-10" dirty="0">
                <a:latin typeface="Calibri"/>
                <a:cs typeface="Calibri"/>
              </a:rPr>
              <a:t>v</a:t>
            </a:r>
            <a:r>
              <a:rPr sz="1000" i="1" spc="-5" dirty="0">
                <a:latin typeface="Calibri"/>
                <a:cs typeface="Calibri"/>
              </a:rPr>
              <a:t>im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-5" dirty="0">
                <a:latin typeface="Calibri"/>
                <a:cs typeface="Calibri"/>
              </a:rPr>
              <a:t>nti </a:t>
            </a:r>
            <a:r>
              <a:rPr sz="1000" i="1" spc="-10" dirty="0">
                <a:latin typeface="Calibri"/>
                <a:cs typeface="Calibri"/>
              </a:rPr>
              <a:t>l</a:t>
            </a:r>
            <a:r>
              <a:rPr sz="1000" i="1" spc="-5" dirty="0">
                <a:latin typeface="Calibri"/>
                <a:cs typeface="Calibri"/>
              </a:rPr>
              <a:t>imitat</a:t>
            </a:r>
            <a:r>
              <a:rPr sz="1000" i="1" spc="-15" dirty="0">
                <a:latin typeface="Calibri"/>
                <a:cs typeface="Calibri"/>
              </a:rPr>
              <a:t>i</a:t>
            </a:r>
            <a:r>
              <a:rPr sz="1000" i="1" dirty="0">
                <a:latin typeface="Calibri"/>
                <a:cs typeface="Calibri"/>
              </a:rPr>
              <a:t>,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deformazione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parte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colpita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(nel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caso si lussazione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arti)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emorragia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esterna</a:t>
            </a:r>
            <a:r>
              <a:rPr sz="1000" i="1" spc="-5" dirty="0">
                <a:latin typeface="Calibri"/>
                <a:cs typeface="Calibri"/>
              </a:rPr>
              <a:t> (in caso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15" dirty="0">
                <a:latin typeface="Calibri"/>
                <a:cs typeface="Calibri"/>
              </a:rPr>
              <a:t>fratture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esposte).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4170" y="3232150"/>
            <a:ext cx="440499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Le lesioni alle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articolazioni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-5" dirty="0">
                <a:latin typeface="Calibri"/>
                <a:cs typeface="Calibri"/>
              </a:rPr>
              <a:t> alle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ossa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dividono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in: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10" dirty="0">
                <a:latin typeface="Calibri"/>
                <a:cs typeface="Calibri"/>
              </a:rPr>
              <a:t>Distorsione: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150000"/>
              </a:lnSpc>
            </a:pPr>
            <a:r>
              <a:rPr sz="1000" i="1" dirty="0">
                <a:latin typeface="Calibri"/>
                <a:cs typeface="Calibri"/>
              </a:rPr>
              <a:t>I </a:t>
            </a:r>
            <a:r>
              <a:rPr sz="1000" i="1" spc="-5" dirty="0">
                <a:latin typeface="Calibri"/>
                <a:cs typeface="Calibri"/>
              </a:rPr>
              <a:t>legamenti </a:t>
            </a:r>
            <a:r>
              <a:rPr sz="1000" i="1" spc="-10" dirty="0">
                <a:latin typeface="Calibri"/>
                <a:cs typeface="Calibri"/>
              </a:rPr>
              <a:t>dell’articolazione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subiscono uno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stiramento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 può</a:t>
            </a:r>
            <a:r>
              <a:rPr sz="1000" i="1" spc="-5" dirty="0">
                <a:latin typeface="Calibri"/>
                <a:cs typeface="Calibri"/>
              </a:rPr>
              <a:t> esserci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una </a:t>
            </a:r>
            <a:r>
              <a:rPr sz="1000" i="1" spc="-5" dirty="0">
                <a:latin typeface="Calibri"/>
                <a:cs typeface="Calibri"/>
              </a:rPr>
              <a:t>lacerazione.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Cosa</a:t>
            </a:r>
            <a:r>
              <a:rPr sz="1000" i="1" spc="-10" dirty="0">
                <a:latin typeface="Calibri"/>
                <a:cs typeface="Calibri"/>
              </a:rPr>
              <a:t> fare?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4170" y="3992879"/>
            <a:ext cx="889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01369" y="3992879"/>
            <a:ext cx="27889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i="1" spc="-10" dirty="0">
                <a:latin typeface="Calibri"/>
                <a:cs typeface="Calibri"/>
              </a:rPr>
              <a:t>immobilizzare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parte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interessata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metterla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riposo,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applicare</a:t>
            </a:r>
            <a:r>
              <a:rPr sz="1000" i="1" dirty="0">
                <a:latin typeface="Calibri"/>
                <a:cs typeface="Calibri"/>
              </a:rPr>
              <a:t> del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ghiaccio.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4170" y="4450079"/>
            <a:ext cx="294830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Lussazione: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25" dirty="0">
                <a:latin typeface="Calibri"/>
                <a:cs typeface="Calibri"/>
              </a:rPr>
              <a:t>L’osso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un’articolazione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sposta</a:t>
            </a:r>
            <a:r>
              <a:rPr sz="1000" i="1" spc="-5" dirty="0">
                <a:latin typeface="Calibri"/>
                <a:cs typeface="Calibri"/>
              </a:rPr>
              <a:t> dal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posto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naturale.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Cosa</a:t>
            </a:r>
            <a:r>
              <a:rPr sz="1000" i="1" spc="-4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fare?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4170" y="5059679"/>
            <a:ext cx="889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01369" y="5059679"/>
            <a:ext cx="39712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181860">
              <a:lnSpc>
                <a:spcPct val="100000"/>
              </a:lnSpc>
              <a:spcBef>
                <a:spcPts val="100"/>
              </a:spcBef>
            </a:pPr>
            <a:r>
              <a:rPr sz="1000" i="1" spc="-10" dirty="0">
                <a:latin typeface="Calibri"/>
                <a:cs typeface="Calibri"/>
              </a:rPr>
              <a:t>immobilizzare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parte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interessata,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applicare</a:t>
            </a:r>
            <a:r>
              <a:rPr sz="1000" i="1" dirty="0">
                <a:latin typeface="Calibri"/>
                <a:cs typeface="Calibri"/>
              </a:rPr>
              <a:t> del</a:t>
            </a:r>
            <a:r>
              <a:rPr sz="1000" i="1" spc="-10" dirty="0">
                <a:latin typeface="Calibri"/>
                <a:cs typeface="Calibri"/>
              </a:rPr>
              <a:t> ghiaccio,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non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cercare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mai</a:t>
            </a:r>
            <a:r>
              <a:rPr sz="1000" i="1" dirty="0">
                <a:latin typeface="Calibri"/>
                <a:cs typeface="Calibri"/>
              </a:rPr>
              <a:t> di</a:t>
            </a:r>
            <a:r>
              <a:rPr sz="1000" i="1" spc="-5" dirty="0">
                <a:latin typeface="Calibri"/>
                <a:cs typeface="Calibri"/>
              </a:rPr>
              <a:t> ridurre la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lussazione,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questa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manovra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può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essere eseguita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4170" y="5516879"/>
            <a:ext cx="2336800" cy="938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solo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da</a:t>
            </a:r>
            <a:r>
              <a:rPr sz="1000" i="1" spc="-5" dirty="0">
                <a:latin typeface="Calibri"/>
                <a:cs typeface="Calibri"/>
              </a:rPr>
              <a:t> personale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specializzato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10" dirty="0">
                <a:latin typeface="Calibri"/>
                <a:cs typeface="Calibri"/>
              </a:rPr>
              <a:t>autorizzato.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10" dirty="0">
                <a:latin typeface="Calibri"/>
                <a:cs typeface="Calibri"/>
              </a:rPr>
              <a:t>Frattura: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25" dirty="0">
                <a:latin typeface="Calibri"/>
                <a:cs typeface="Calibri"/>
              </a:rPr>
              <a:t>L’osso</a:t>
            </a:r>
            <a:r>
              <a:rPr sz="1000" i="1" spc="-5" dirty="0">
                <a:latin typeface="Calibri"/>
                <a:cs typeface="Calibri"/>
              </a:rPr>
              <a:t> si rompe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(con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o</a:t>
            </a:r>
            <a:r>
              <a:rPr sz="1000" i="1" spc="-10" dirty="0">
                <a:latin typeface="Calibri"/>
                <a:cs typeface="Calibri"/>
              </a:rPr>
              <a:t> senza </a:t>
            </a:r>
            <a:r>
              <a:rPr sz="1000" i="1" spc="-5" dirty="0">
                <a:latin typeface="Calibri"/>
                <a:cs typeface="Calibri"/>
              </a:rPr>
              <a:t>spostamento).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Cosa</a:t>
            </a:r>
            <a:r>
              <a:rPr sz="1000" i="1" spc="-4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fare?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6870" y="6430009"/>
            <a:ext cx="635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01369" y="6430009"/>
            <a:ext cx="3850004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chiamare</a:t>
            </a:r>
            <a:r>
              <a:rPr sz="1000" i="1" spc="-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118,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non muovere l’infortunato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necessario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(in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questo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caso immobilizzare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56870" y="6734809"/>
            <a:ext cx="3028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Calibri"/>
                <a:cs typeface="Calibri"/>
              </a:rPr>
              <a:t>p</a:t>
            </a:r>
            <a:r>
              <a:rPr sz="1000" i="1" spc="-5" dirty="0">
                <a:latin typeface="Calibri"/>
                <a:cs typeface="Calibri"/>
              </a:rPr>
              <a:t>r</a:t>
            </a:r>
            <a:r>
              <a:rPr sz="1000" i="1" spc="-10" dirty="0">
                <a:latin typeface="Calibri"/>
                <a:cs typeface="Calibri"/>
              </a:rPr>
              <a:t>i</a:t>
            </a:r>
            <a:r>
              <a:rPr sz="1000" i="1" spc="-5" dirty="0">
                <a:latin typeface="Calibri"/>
                <a:cs typeface="Calibri"/>
              </a:rPr>
              <a:t>m</a:t>
            </a:r>
            <a:r>
              <a:rPr sz="1000" i="1" dirty="0">
                <a:latin typeface="Calibri"/>
                <a:cs typeface="Calibri"/>
              </a:rPr>
              <a:t>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33290" y="7048500"/>
            <a:ext cx="153035" cy="64262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1800" dirty="0">
                <a:latin typeface="Arial MT"/>
                <a:cs typeface="Arial MT"/>
              </a:rPr>
              <a:t>1</a:t>
            </a:r>
            <a:endParaRPr sz="18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800" dirty="0">
                <a:latin typeface="Arial MT"/>
                <a:cs typeface="Arial MT"/>
              </a:rPr>
              <a:t>5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3529" y="6925346"/>
            <a:ext cx="330200" cy="336550"/>
            <a:chOff x="303529" y="6925346"/>
            <a:chExt cx="330200" cy="336550"/>
          </a:xfrm>
        </p:grpSpPr>
        <p:sp>
          <p:nvSpPr>
            <p:cNvPr id="3" name="object 3"/>
            <p:cNvSpPr/>
            <p:nvPr/>
          </p:nvSpPr>
          <p:spPr>
            <a:xfrm>
              <a:off x="311149" y="6936740"/>
              <a:ext cx="313690" cy="314960"/>
            </a:xfrm>
            <a:custGeom>
              <a:avLst/>
              <a:gdLst/>
              <a:ahLst/>
              <a:cxnLst/>
              <a:rect l="l" t="t" r="r" b="b"/>
              <a:pathLst>
                <a:path w="313690" h="314959">
                  <a:moveTo>
                    <a:pt x="157479" y="0"/>
                  </a:moveTo>
                  <a:lnTo>
                    <a:pt x="107452" y="8087"/>
                  </a:lnTo>
                  <a:lnTo>
                    <a:pt x="64190" y="30561"/>
                  </a:lnTo>
                  <a:lnTo>
                    <a:pt x="30195" y="64739"/>
                  </a:lnTo>
                  <a:lnTo>
                    <a:pt x="7965" y="107939"/>
                  </a:lnTo>
                  <a:lnTo>
                    <a:pt x="0" y="157479"/>
                  </a:lnTo>
                  <a:lnTo>
                    <a:pt x="7965" y="207020"/>
                  </a:lnTo>
                  <a:lnTo>
                    <a:pt x="30195" y="250220"/>
                  </a:lnTo>
                  <a:lnTo>
                    <a:pt x="64190" y="284398"/>
                  </a:lnTo>
                  <a:lnTo>
                    <a:pt x="107452" y="306872"/>
                  </a:lnTo>
                  <a:lnTo>
                    <a:pt x="157479" y="314959"/>
                  </a:lnTo>
                  <a:lnTo>
                    <a:pt x="206888" y="306872"/>
                  </a:lnTo>
                  <a:lnTo>
                    <a:pt x="249773" y="284398"/>
                  </a:lnTo>
                  <a:lnTo>
                    <a:pt x="283575" y="250220"/>
                  </a:lnTo>
                  <a:lnTo>
                    <a:pt x="305734" y="207020"/>
                  </a:lnTo>
                  <a:lnTo>
                    <a:pt x="313690" y="157479"/>
                  </a:lnTo>
                  <a:lnTo>
                    <a:pt x="305734" y="107939"/>
                  </a:lnTo>
                  <a:lnTo>
                    <a:pt x="283575" y="64739"/>
                  </a:lnTo>
                  <a:lnTo>
                    <a:pt x="249773" y="30561"/>
                  </a:lnTo>
                  <a:lnTo>
                    <a:pt x="206888" y="8087"/>
                  </a:lnTo>
                  <a:lnTo>
                    <a:pt x="157479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11149" y="6936740"/>
              <a:ext cx="314960" cy="314960"/>
            </a:xfrm>
            <a:custGeom>
              <a:avLst/>
              <a:gdLst/>
              <a:ahLst/>
              <a:cxnLst/>
              <a:rect l="l" t="t" r="r" b="b"/>
              <a:pathLst>
                <a:path w="314959" h="314959">
                  <a:moveTo>
                    <a:pt x="313690" y="157479"/>
                  </a:moveTo>
                  <a:lnTo>
                    <a:pt x="305734" y="207020"/>
                  </a:lnTo>
                  <a:lnTo>
                    <a:pt x="283575" y="250220"/>
                  </a:lnTo>
                  <a:lnTo>
                    <a:pt x="249773" y="284398"/>
                  </a:lnTo>
                  <a:lnTo>
                    <a:pt x="206888" y="306872"/>
                  </a:lnTo>
                  <a:lnTo>
                    <a:pt x="157479" y="314959"/>
                  </a:lnTo>
                  <a:lnTo>
                    <a:pt x="107452" y="306872"/>
                  </a:lnTo>
                  <a:lnTo>
                    <a:pt x="64190" y="284398"/>
                  </a:lnTo>
                  <a:lnTo>
                    <a:pt x="30195" y="250220"/>
                  </a:lnTo>
                  <a:lnTo>
                    <a:pt x="7965" y="207020"/>
                  </a:lnTo>
                  <a:lnTo>
                    <a:pt x="0" y="157479"/>
                  </a:lnTo>
                  <a:lnTo>
                    <a:pt x="7965" y="107939"/>
                  </a:lnTo>
                  <a:lnTo>
                    <a:pt x="30195" y="64739"/>
                  </a:lnTo>
                  <a:lnTo>
                    <a:pt x="64190" y="30561"/>
                  </a:lnTo>
                  <a:lnTo>
                    <a:pt x="107452" y="8087"/>
                  </a:lnTo>
                  <a:lnTo>
                    <a:pt x="157479" y="0"/>
                  </a:lnTo>
                  <a:lnTo>
                    <a:pt x="206888" y="8087"/>
                  </a:lnTo>
                  <a:lnTo>
                    <a:pt x="249773" y="30561"/>
                  </a:lnTo>
                  <a:lnTo>
                    <a:pt x="283575" y="64739"/>
                  </a:lnTo>
                  <a:lnTo>
                    <a:pt x="305734" y="107939"/>
                  </a:lnTo>
                  <a:lnTo>
                    <a:pt x="313690" y="157479"/>
                  </a:lnTo>
                  <a:close/>
                </a:path>
                <a:path w="314959" h="314959">
                  <a:moveTo>
                    <a:pt x="0" y="0"/>
                  </a:moveTo>
                  <a:lnTo>
                    <a:pt x="0" y="0"/>
                  </a:lnTo>
                </a:path>
                <a:path w="314959" h="314959">
                  <a:moveTo>
                    <a:pt x="314959" y="314959"/>
                  </a:moveTo>
                  <a:lnTo>
                    <a:pt x="314959" y="314959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3529" y="6929120"/>
              <a:ext cx="330200" cy="328930"/>
            </a:xfrm>
            <a:custGeom>
              <a:avLst/>
              <a:gdLst/>
              <a:ahLst/>
              <a:cxnLst/>
              <a:rect l="l" t="t" r="r" b="b"/>
              <a:pathLst>
                <a:path w="330200" h="328929">
                  <a:moveTo>
                    <a:pt x="322580" y="165099"/>
                  </a:moveTo>
                  <a:lnTo>
                    <a:pt x="314492" y="214508"/>
                  </a:lnTo>
                  <a:lnTo>
                    <a:pt x="292018" y="257393"/>
                  </a:lnTo>
                  <a:lnTo>
                    <a:pt x="257840" y="291195"/>
                  </a:lnTo>
                  <a:lnTo>
                    <a:pt x="214640" y="313354"/>
                  </a:lnTo>
                  <a:lnTo>
                    <a:pt x="165100" y="321309"/>
                  </a:lnTo>
                  <a:lnTo>
                    <a:pt x="115072" y="313354"/>
                  </a:lnTo>
                  <a:lnTo>
                    <a:pt x="71810" y="291195"/>
                  </a:lnTo>
                  <a:lnTo>
                    <a:pt x="37815" y="257393"/>
                  </a:lnTo>
                  <a:lnTo>
                    <a:pt x="15585" y="214508"/>
                  </a:lnTo>
                  <a:lnTo>
                    <a:pt x="7620" y="165099"/>
                  </a:lnTo>
                  <a:lnTo>
                    <a:pt x="15585" y="115072"/>
                  </a:lnTo>
                  <a:lnTo>
                    <a:pt x="37815" y="71810"/>
                  </a:lnTo>
                  <a:lnTo>
                    <a:pt x="71810" y="37815"/>
                  </a:lnTo>
                  <a:lnTo>
                    <a:pt x="115072" y="15585"/>
                  </a:lnTo>
                  <a:lnTo>
                    <a:pt x="165100" y="7619"/>
                  </a:lnTo>
                  <a:lnTo>
                    <a:pt x="214640" y="15585"/>
                  </a:lnTo>
                  <a:lnTo>
                    <a:pt x="257840" y="37815"/>
                  </a:lnTo>
                  <a:lnTo>
                    <a:pt x="292018" y="71810"/>
                  </a:lnTo>
                  <a:lnTo>
                    <a:pt x="314492" y="115072"/>
                  </a:lnTo>
                  <a:lnTo>
                    <a:pt x="322580" y="165099"/>
                  </a:lnTo>
                  <a:close/>
                </a:path>
                <a:path w="330200" h="328929">
                  <a:moveTo>
                    <a:pt x="0" y="0"/>
                  </a:moveTo>
                  <a:lnTo>
                    <a:pt x="0" y="0"/>
                  </a:lnTo>
                </a:path>
                <a:path w="330200" h="328929">
                  <a:moveTo>
                    <a:pt x="330200" y="328929"/>
                  </a:moveTo>
                  <a:lnTo>
                    <a:pt x="330200" y="328929"/>
                  </a:lnTo>
                </a:path>
              </a:pathLst>
            </a:custGeom>
            <a:ln w="7547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0" y="981710"/>
            <a:ext cx="5334000" cy="147320"/>
            <a:chOff x="0" y="981710"/>
            <a:chExt cx="5334000" cy="147320"/>
          </a:xfrm>
        </p:grpSpPr>
        <p:sp>
          <p:nvSpPr>
            <p:cNvPr id="7" name="object 7"/>
            <p:cNvSpPr/>
            <p:nvPr/>
          </p:nvSpPr>
          <p:spPr>
            <a:xfrm>
              <a:off x="0" y="981710"/>
              <a:ext cx="5334000" cy="147320"/>
            </a:xfrm>
            <a:custGeom>
              <a:avLst/>
              <a:gdLst/>
              <a:ahLst/>
              <a:cxnLst/>
              <a:rect l="l" t="t" r="r" b="b"/>
              <a:pathLst>
                <a:path w="5334000" h="147319">
                  <a:moveTo>
                    <a:pt x="0" y="147320"/>
                  </a:moveTo>
                  <a:lnTo>
                    <a:pt x="5334000" y="14732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981710"/>
              <a:ext cx="5334000" cy="147320"/>
            </a:xfrm>
            <a:custGeom>
              <a:avLst/>
              <a:gdLst/>
              <a:ahLst/>
              <a:cxnLst/>
              <a:rect l="l" t="t" r="r" b="b"/>
              <a:pathLst>
                <a:path w="5334000" h="147319">
                  <a:moveTo>
                    <a:pt x="0" y="147320"/>
                  </a:moveTo>
                  <a:lnTo>
                    <a:pt x="5334000" y="14732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  <a:path w="5334000" h="147319">
                  <a:moveTo>
                    <a:pt x="0" y="0"/>
                  </a:moveTo>
                  <a:lnTo>
                    <a:pt x="0" y="0"/>
                  </a:lnTo>
                </a:path>
                <a:path w="5334000" h="147319">
                  <a:moveTo>
                    <a:pt x="5334000" y="147320"/>
                  </a:moveTo>
                  <a:lnTo>
                    <a:pt x="5334000" y="14732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46709" y="1410970"/>
            <a:ext cx="10306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-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parte</a:t>
            </a:r>
            <a:r>
              <a:rPr sz="1000" i="1" spc="-3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fratturata),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6709" y="1563370"/>
            <a:ext cx="88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3909" y="1563370"/>
            <a:ext cx="41941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tagliare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delicatezza</a:t>
            </a:r>
            <a:r>
              <a:rPr sz="1000" i="1" dirty="0">
                <a:latin typeface="Calibri"/>
                <a:cs typeface="Calibri"/>
              </a:rPr>
              <a:t> 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vestiti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sulla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parte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interessata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levare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ogni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cosa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che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pos-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6709" y="1714500"/>
            <a:ext cx="43491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sa impedire</a:t>
            </a:r>
            <a:r>
              <a:rPr sz="1000" i="1" dirty="0">
                <a:latin typeface="Calibri"/>
                <a:cs typeface="Calibri"/>
              </a:rPr>
              <a:t> o</a:t>
            </a:r>
            <a:r>
              <a:rPr sz="1000" i="1" spc="-5" dirty="0">
                <a:latin typeface="Calibri"/>
                <a:cs typeface="Calibri"/>
              </a:rPr>
              <a:t> rallentare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 circolazione</a:t>
            </a:r>
            <a:r>
              <a:rPr sz="1000" i="1" dirty="0">
                <a:latin typeface="Calibri"/>
                <a:cs typeface="Calibri"/>
              </a:rPr>
              <a:t> del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sangue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come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anelli,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bracciali,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orologi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ecc;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6709" y="1866900"/>
            <a:ext cx="889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3909" y="1866900"/>
            <a:ext cx="180784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se presente emorragia tamponare,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-10" dirty="0">
                <a:latin typeface="Calibri"/>
                <a:cs typeface="Calibri"/>
              </a:rPr>
              <a:t> forzare</a:t>
            </a:r>
            <a:r>
              <a:rPr sz="1000" i="1" spc="-5" dirty="0">
                <a:latin typeface="Calibri"/>
                <a:cs typeface="Calibri"/>
              </a:rPr>
              <a:t> la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parte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interessata.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6709" y="2324100"/>
            <a:ext cx="4110990" cy="1090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Una lesione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scheletrica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è </a:t>
            </a:r>
            <a:r>
              <a:rPr sz="1000" i="1" spc="-5" dirty="0">
                <a:latin typeface="Calibri"/>
                <a:cs typeface="Calibri"/>
              </a:rPr>
              <a:t>un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rischio</a:t>
            </a:r>
            <a:r>
              <a:rPr sz="1000" i="1" dirty="0">
                <a:latin typeface="Calibri"/>
                <a:cs typeface="Calibri"/>
              </a:rPr>
              <a:t> per</a:t>
            </a:r>
            <a:r>
              <a:rPr sz="1000" i="1" spc="-5" dirty="0">
                <a:latin typeface="Calibri"/>
                <a:cs typeface="Calibri"/>
              </a:rPr>
              <a:t> la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vita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vi</a:t>
            </a:r>
            <a:r>
              <a:rPr sz="1000" i="1" dirty="0">
                <a:latin typeface="Calibri"/>
                <a:cs typeface="Calibri"/>
              </a:rPr>
              <a:t> è </a:t>
            </a:r>
            <a:r>
              <a:rPr sz="1000" i="1" spc="-5" dirty="0">
                <a:latin typeface="Calibri"/>
                <a:cs typeface="Calibri"/>
              </a:rPr>
              <a:t>anche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un’emorragia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grave.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LESIONI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DELLA</a:t>
            </a:r>
            <a:r>
              <a:rPr sz="1000" i="1" spc="-15" dirty="0">
                <a:solidFill>
                  <a:srgbClr val="D12229"/>
                </a:solidFill>
                <a:latin typeface="Calibri"/>
                <a:cs typeface="Calibri"/>
              </a:rPr>
              <a:t> COLONNA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VERTEBRALE</a:t>
            </a:r>
            <a:endParaRPr sz="1000">
              <a:latin typeface="Calibri"/>
              <a:cs typeface="Calibri"/>
            </a:endParaRPr>
          </a:p>
          <a:p>
            <a:pPr marL="12700" marR="2032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Una lesione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colonna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vertebrale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può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interessare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struttura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ossea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midollo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all’in-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terno (midollo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osseo).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latin typeface="Calibri"/>
                <a:cs typeface="Calibri"/>
              </a:rPr>
              <a:t>Si</a:t>
            </a:r>
            <a:r>
              <a:rPr sz="1000" i="1" spc="-5" dirty="0">
                <a:latin typeface="Calibri"/>
                <a:cs typeface="Calibri"/>
              </a:rPr>
              <a:t> può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sospettare</a:t>
            </a:r>
            <a:r>
              <a:rPr sz="1000" i="1" spc="-5" dirty="0">
                <a:latin typeface="Calibri"/>
                <a:cs typeface="Calibri"/>
              </a:rPr>
              <a:t> di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una </a:t>
            </a:r>
            <a:r>
              <a:rPr sz="1000" i="1" spc="-5" dirty="0">
                <a:latin typeface="Calibri"/>
                <a:cs typeface="Calibri"/>
              </a:rPr>
              <a:t>lesione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10" dirty="0">
                <a:latin typeface="Calibri"/>
                <a:cs typeface="Calibri"/>
              </a:rPr>
              <a:t>questo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tipo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nel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momento in cui: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6709" y="3389629"/>
            <a:ext cx="889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03909" y="3389629"/>
            <a:ext cx="39731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l’infortunato</a:t>
            </a:r>
            <a:r>
              <a:rPr sz="1000" i="1" spc="-10" dirty="0">
                <a:latin typeface="Calibri"/>
                <a:cs typeface="Calibri"/>
              </a:rPr>
              <a:t> dice</a:t>
            </a:r>
            <a:r>
              <a:rPr sz="1000" i="1" dirty="0">
                <a:latin typeface="Calibri"/>
                <a:cs typeface="Calibri"/>
              </a:rPr>
              <a:t> di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avere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dei dolori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alla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schiena,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l’infortunato </a:t>
            </a:r>
            <a:r>
              <a:rPr sz="1000" i="1" spc="-10" dirty="0">
                <a:latin typeface="Calibri"/>
                <a:cs typeface="Calibri"/>
              </a:rPr>
              <a:t>dice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5" dirty="0">
                <a:latin typeface="Calibri"/>
                <a:cs typeface="Calibri"/>
              </a:rPr>
              <a:t> avere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caldo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o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freddo,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sente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formicolio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scosse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elettriche, </a:t>
            </a:r>
            <a:r>
              <a:rPr sz="1000" i="1" spc="-5" dirty="0">
                <a:latin typeface="Calibri"/>
                <a:cs typeface="Calibri"/>
              </a:rPr>
              <a:t> se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l’infortunato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è </a:t>
            </a:r>
            <a:r>
              <a:rPr sz="1000" i="1" spc="-5" dirty="0">
                <a:latin typeface="Calibri"/>
                <a:cs typeface="Calibri"/>
              </a:rPr>
              <a:t>precipitato </a:t>
            </a:r>
            <a:r>
              <a:rPr sz="1000" i="1" dirty="0">
                <a:latin typeface="Calibri"/>
                <a:cs typeface="Calibri"/>
              </a:rPr>
              <a:t>da </a:t>
            </a:r>
            <a:r>
              <a:rPr sz="1000" i="1" spc="-20" dirty="0">
                <a:latin typeface="Calibri"/>
                <a:cs typeface="Calibri"/>
              </a:rPr>
              <a:t>un’altezza</a:t>
            </a:r>
            <a:r>
              <a:rPr sz="1000" i="1" spc="-5" dirty="0">
                <a:latin typeface="Calibri"/>
                <a:cs typeface="Calibri"/>
              </a:rPr>
              <a:t> superiore</a:t>
            </a:r>
            <a:r>
              <a:rPr sz="1000" i="1" dirty="0">
                <a:latin typeface="Calibri"/>
                <a:cs typeface="Calibri"/>
              </a:rPr>
              <a:t> ai </a:t>
            </a:r>
            <a:r>
              <a:rPr sz="1000" i="1" spc="-5" dirty="0">
                <a:latin typeface="Calibri"/>
                <a:cs typeface="Calibri"/>
              </a:rPr>
              <a:t>due metri,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l’infortunato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ha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riportato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trauma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cranico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e/o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una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paralisi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facciale,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al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6709" y="3999229"/>
            <a:ext cx="464185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sopra</a:t>
            </a:r>
            <a:r>
              <a:rPr sz="1000" i="1" spc="-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della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clavicola.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00">
              <a:latin typeface="Calibri"/>
              <a:cs typeface="Calibri"/>
            </a:endParaRPr>
          </a:p>
          <a:p>
            <a:pPr marL="12700" marR="5080">
              <a:lnSpc>
                <a:spcPct val="108300"/>
              </a:lnSpc>
            </a:pPr>
            <a:r>
              <a:rPr sz="1000" i="1" dirty="0">
                <a:latin typeface="Calibri"/>
                <a:cs typeface="Calibri"/>
              </a:rPr>
              <a:t>Il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mancato</a:t>
            </a:r>
            <a:r>
              <a:rPr sz="1000" i="1" spc="7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senso</a:t>
            </a:r>
            <a:r>
              <a:rPr sz="1000" i="1" spc="8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7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dolore</a:t>
            </a:r>
            <a:r>
              <a:rPr sz="1000" i="1" spc="7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non</a:t>
            </a:r>
            <a:r>
              <a:rPr sz="1000" i="1" spc="8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esclude</a:t>
            </a:r>
            <a:r>
              <a:rPr sz="1000" i="1" spc="8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8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possibilità</a:t>
            </a:r>
            <a:r>
              <a:rPr sz="1000" i="1" spc="7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che</a:t>
            </a:r>
            <a:r>
              <a:rPr sz="1000" i="1" spc="7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ci</a:t>
            </a:r>
            <a:r>
              <a:rPr sz="1000" i="1" spc="8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sia</a:t>
            </a:r>
            <a:r>
              <a:rPr sz="1000" i="1" spc="7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una</a:t>
            </a:r>
            <a:r>
              <a:rPr sz="1000" i="1" spc="8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lesione</a:t>
            </a:r>
            <a:r>
              <a:rPr sz="1000" i="1" spc="8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della</a:t>
            </a:r>
            <a:r>
              <a:rPr sz="1000" i="1" spc="8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colonna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vertebrale.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i="1" spc="-5" dirty="0">
                <a:latin typeface="Calibri"/>
                <a:cs typeface="Calibri"/>
              </a:rPr>
              <a:t>Spostare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l’infortunato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anche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poco </a:t>
            </a:r>
            <a:r>
              <a:rPr sz="1000" i="1" dirty="0">
                <a:latin typeface="Calibri"/>
                <a:cs typeface="Calibri"/>
              </a:rPr>
              <a:t>è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pericoloso.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Per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cui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cosa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fare?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6709" y="4912359"/>
            <a:ext cx="889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03909" y="4912359"/>
            <a:ext cx="41967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chiamare</a:t>
            </a:r>
            <a:r>
              <a:rPr sz="1000" i="1" spc="-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-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118,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-10" dirty="0">
                <a:latin typeface="Calibri"/>
                <a:cs typeface="Calibri"/>
              </a:rPr>
              <a:t> spostare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l’infortunato,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10" dirty="0">
                <a:latin typeface="Calibri"/>
                <a:cs typeface="Calibri"/>
              </a:rPr>
              <a:t>immobilizzate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testa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dell’infortunato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cercando</a:t>
            </a:r>
            <a:r>
              <a:rPr sz="1000" i="1" dirty="0">
                <a:latin typeface="Calibri"/>
                <a:cs typeface="Calibri"/>
              </a:rPr>
              <a:t> di</a:t>
            </a:r>
            <a:r>
              <a:rPr sz="1000" i="1" spc="-5" dirty="0">
                <a:latin typeface="Calibri"/>
                <a:cs typeface="Calibri"/>
              </a:rPr>
              <a:t> tenerla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più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ferma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possibile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6709" y="5369559"/>
            <a:ext cx="4676775" cy="1548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posizione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naturale,</a:t>
            </a:r>
            <a:endParaRPr sz="1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buClr>
                <a:srgbClr val="D12229"/>
              </a:buClr>
              <a:buChar char="•"/>
              <a:tabLst>
                <a:tab pos="469265" algn="l"/>
                <a:tab pos="469900" algn="l"/>
              </a:tabLst>
            </a:pPr>
            <a:r>
              <a:rPr sz="1000" i="1" spc="-5" dirty="0">
                <a:latin typeface="Calibri"/>
                <a:cs typeface="Calibri"/>
              </a:rPr>
              <a:t>controllare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-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respirazione.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D12229"/>
              </a:buClr>
              <a:buFont typeface="Calibri"/>
              <a:buChar char="•"/>
            </a:pPr>
            <a:endParaRPr sz="800">
              <a:latin typeface="Calibri"/>
              <a:cs typeface="Calibri"/>
            </a:endParaRPr>
          </a:p>
          <a:p>
            <a:pPr marL="12700" marR="5080" algn="just">
              <a:lnSpc>
                <a:spcPct val="104200"/>
              </a:lnSpc>
              <a:tabLst>
                <a:tab pos="1434465" algn="l"/>
              </a:tabLst>
            </a:pPr>
            <a:r>
              <a:rPr sz="1000" i="1" dirty="0">
                <a:latin typeface="Calibri"/>
                <a:cs typeface="Calibri"/>
              </a:rPr>
              <a:t>Solo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caso</a:t>
            </a:r>
            <a:r>
              <a:rPr sz="1000" i="1" dirty="0">
                <a:latin typeface="Calibri"/>
                <a:cs typeface="Calibri"/>
              </a:rPr>
              <a:t> di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pericolo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immediato</a:t>
            </a:r>
            <a:r>
              <a:rPr sz="1000" i="1" dirty="0">
                <a:latin typeface="Calibri"/>
                <a:cs typeface="Calibri"/>
              </a:rPr>
              <a:t> 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che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siano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presenti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minimo</a:t>
            </a:r>
            <a:r>
              <a:rPr sz="1000" i="1" dirty="0">
                <a:latin typeface="Calibri"/>
                <a:cs typeface="Calibri"/>
              </a:rPr>
              <a:t> 3/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4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persone</a:t>
            </a:r>
            <a:r>
              <a:rPr sz="1000" i="1" spc="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lo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spostamento</a:t>
            </a:r>
            <a:r>
              <a:rPr sz="1000" i="1" spc="-5" dirty="0">
                <a:latin typeface="Calibri"/>
                <a:cs typeface="Calibri"/>
              </a:rPr>
              <a:t> può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essere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effettuato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dal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primo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soccorritore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deve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essere</a:t>
            </a:r>
            <a:r>
              <a:rPr sz="1000" i="1" spc="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eseguito</a:t>
            </a:r>
            <a:r>
              <a:rPr sz="1000" i="1" spc="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questa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procedura: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	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1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primo</a:t>
            </a:r>
            <a:r>
              <a:rPr sz="1000" i="1" spc="14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soccorritore</a:t>
            </a:r>
            <a:r>
              <a:rPr sz="1000" i="1" spc="14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prende</a:t>
            </a:r>
            <a:r>
              <a:rPr sz="1000" i="1" spc="1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13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testa</a:t>
            </a:r>
            <a:r>
              <a:rPr sz="1000" i="1" spc="1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dell’infortunato</a:t>
            </a:r>
            <a:r>
              <a:rPr sz="1000" i="1" spc="1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1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una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mano</a:t>
            </a:r>
            <a:r>
              <a:rPr sz="1000" i="1" spc="1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da</a:t>
            </a:r>
            <a:r>
              <a:rPr sz="1000" i="1" spc="13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sotto</a:t>
            </a:r>
            <a:r>
              <a:rPr sz="1000" i="1" spc="1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mento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25" dirty="0">
                <a:latin typeface="Calibri"/>
                <a:cs typeface="Calibri"/>
              </a:rPr>
              <a:t>l’alta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sotto</a:t>
            </a:r>
            <a:r>
              <a:rPr sz="1000" i="1" spc="-5" dirty="0">
                <a:latin typeface="Calibri"/>
                <a:cs typeface="Calibri"/>
              </a:rPr>
              <a:t> la nuca,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tirando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testa</a:t>
            </a:r>
            <a:r>
              <a:rPr sz="1000" i="1" spc="-5" dirty="0">
                <a:latin typeface="Calibri"/>
                <a:cs typeface="Calibri"/>
              </a:rPr>
              <a:t> lungo </a:t>
            </a:r>
            <a:r>
              <a:rPr sz="1000" i="1" spc="-20" dirty="0">
                <a:latin typeface="Calibri"/>
                <a:cs typeface="Calibri"/>
              </a:rPr>
              <a:t>l’asse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corpo,</a:t>
            </a:r>
            <a:endParaRPr sz="1000">
              <a:latin typeface="Calibri"/>
              <a:cs typeface="Calibri"/>
            </a:endParaRPr>
          </a:p>
          <a:p>
            <a:pPr marL="12700" marR="166370">
              <a:lnSpc>
                <a:spcPts val="1200"/>
              </a:lnSpc>
              <a:spcBef>
                <a:spcPts val="30"/>
              </a:spcBef>
              <a:buClr>
                <a:srgbClr val="D12229"/>
              </a:buClr>
              <a:buChar char="•"/>
              <a:tabLst>
                <a:tab pos="469265" algn="l"/>
                <a:tab pos="469900" algn="l"/>
                <a:tab pos="941705" algn="l"/>
              </a:tabLst>
            </a:pP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secondo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soccorritore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afferra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l’infortunato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per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caviglie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10" dirty="0">
                <a:latin typeface="Calibri"/>
                <a:cs typeface="Calibri"/>
              </a:rPr>
              <a:t>tira</a:t>
            </a:r>
            <a:r>
              <a:rPr sz="1000" i="1" dirty="0">
                <a:latin typeface="Calibri"/>
                <a:cs typeface="Calibri"/>
              </a:rPr>
              <a:t> nel</a:t>
            </a:r>
            <a:r>
              <a:rPr sz="1000" i="1" spc="-5" dirty="0">
                <a:latin typeface="Calibri"/>
                <a:cs typeface="Calibri"/>
              </a:rPr>
              <a:t> senso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opposto,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	</a:t>
            </a:r>
            <a:r>
              <a:rPr sz="1000" i="1" spc="-5" dirty="0">
                <a:latin typeface="Calibri"/>
                <a:cs typeface="Calibri"/>
              </a:rPr>
              <a:t>gli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altri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soccorritori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mettono </a:t>
            </a: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mani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sotto</a:t>
            </a:r>
            <a:r>
              <a:rPr sz="1000" i="1" spc="-5" dirty="0">
                <a:latin typeface="Calibri"/>
                <a:cs typeface="Calibri"/>
              </a:rPr>
              <a:t> le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cosce,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bacino,</a:t>
            </a:r>
            <a:r>
              <a:rPr sz="1000" i="1" dirty="0">
                <a:latin typeface="Calibri"/>
                <a:cs typeface="Calibri"/>
              </a:rPr>
              <a:t> i </a:t>
            </a:r>
            <a:r>
              <a:rPr sz="1000" i="1" spc="-5" dirty="0">
                <a:latin typeface="Calibri"/>
                <a:cs typeface="Calibri"/>
              </a:rPr>
              <a:t>reni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scapole,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7820" y="7101840"/>
            <a:ext cx="262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45" dirty="0">
                <a:latin typeface="Arial MT"/>
                <a:cs typeface="Arial MT"/>
              </a:rPr>
              <a:t>1</a:t>
            </a:r>
            <a:r>
              <a:rPr sz="1800" dirty="0">
                <a:latin typeface="Arial MT"/>
                <a:cs typeface="Arial MT"/>
              </a:rPr>
              <a:t>6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981710"/>
            <a:ext cx="2540" cy="147320"/>
            <a:chOff x="0" y="981710"/>
            <a:chExt cx="2540" cy="147320"/>
          </a:xfrm>
        </p:grpSpPr>
        <p:sp>
          <p:nvSpPr>
            <p:cNvPr id="3" name="object 3"/>
            <p:cNvSpPr/>
            <p:nvPr/>
          </p:nvSpPr>
          <p:spPr>
            <a:xfrm>
              <a:off x="0" y="981710"/>
              <a:ext cx="2540" cy="147320"/>
            </a:xfrm>
            <a:custGeom>
              <a:avLst/>
              <a:gdLst/>
              <a:ahLst/>
              <a:cxnLst/>
              <a:rect l="l" t="t" r="r" b="b"/>
              <a:pathLst>
                <a:path w="2540" h="147319">
                  <a:moveTo>
                    <a:pt x="0" y="147320"/>
                  </a:moveTo>
                  <a:lnTo>
                    <a:pt x="2540" y="14732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981710"/>
              <a:ext cx="2540" cy="147320"/>
            </a:xfrm>
            <a:custGeom>
              <a:avLst/>
              <a:gdLst/>
              <a:ahLst/>
              <a:cxnLst/>
              <a:rect l="l" t="t" r="r" b="b"/>
              <a:pathLst>
                <a:path w="2540" h="147319">
                  <a:moveTo>
                    <a:pt x="0" y="147320"/>
                  </a:moveTo>
                  <a:lnTo>
                    <a:pt x="2540" y="14732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  <a:path w="2540" h="147319">
                  <a:moveTo>
                    <a:pt x="0" y="0"/>
                  </a:moveTo>
                  <a:lnTo>
                    <a:pt x="0" y="0"/>
                  </a:lnTo>
                </a:path>
                <a:path w="2540" h="147319">
                  <a:moveTo>
                    <a:pt x="2540" y="147320"/>
                  </a:moveTo>
                  <a:lnTo>
                    <a:pt x="2540" y="14732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4700270" y="6925346"/>
            <a:ext cx="330200" cy="336550"/>
            <a:chOff x="4700270" y="6925346"/>
            <a:chExt cx="330200" cy="336550"/>
          </a:xfrm>
        </p:grpSpPr>
        <p:sp>
          <p:nvSpPr>
            <p:cNvPr id="6" name="object 6"/>
            <p:cNvSpPr/>
            <p:nvPr/>
          </p:nvSpPr>
          <p:spPr>
            <a:xfrm>
              <a:off x="4707890" y="6936740"/>
              <a:ext cx="314960" cy="313690"/>
            </a:xfrm>
            <a:custGeom>
              <a:avLst/>
              <a:gdLst/>
              <a:ahLst/>
              <a:cxnLst/>
              <a:rect l="l" t="t" r="r" b="b"/>
              <a:pathLst>
                <a:path w="314960" h="313690">
                  <a:moveTo>
                    <a:pt x="157480" y="0"/>
                  </a:moveTo>
                  <a:lnTo>
                    <a:pt x="107452" y="7955"/>
                  </a:lnTo>
                  <a:lnTo>
                    <a:pt x="64190" y="30114"/>
                  </a:lnTo>
                  <a:lnTo>
                    <a:pt x="30195" y="63916"/>
                  </a:lnTo>
                  <a:lnTo>
                    <a:pt x="7965" y="106801"/>
                  </a:lnTo>
                  <a:lnTo>
                    <a:pt x="0" y="156209"/>
                  </a:lnTo>
                  <a:lnTo>
                    <a:pt x="7965" y="206237"/>
                  </a:lnTo>
                  <a:lnTo>
                    <a:pt x="30195" y="249499"/>
                  </a:lnTo>
                  <a:lnTo>
                    <a:pt x="64190" y="283494"/>
                  </a:lnTo>
                  <a:lnTo>
                    <a:pt x="107452" y="305724"/>
                  </a:lnTo>
                  <a:lnTo>
                    <a:pt x="157480" y="313689"/>
                  </a:lnTo>
                  <a:lnTo>
                    <a:pt x="207020" y="305724"/>
                  </a:lnTo>
                  <a:lnTo>
                    <a:pt x="250220" y="283494"/>
                  </a:lnTo>
                  <a:lnTo>
                    <a:pt x="284398" y="249499"/>
                  </a:lnTo>
                  <a:lnTo>
                    <a:pt x="306872" y="206237"/>
                  </a:lnTo>
                  <a:lnTo>
                    <a:pt x="314960" y="156209"/>
                  </a:lnTo>
                  <a:lnTo>
                    <a:pt x="306872" y="106801"/>
                  </a:lnTo>
                  <a:lnTo>
                    <a:pt x="284398" y="63916"/>
                  </a:lnTo>
                  <a:lnTo>
                    <a:pt x="250220" y="30114"/>
                  </a:lnTo>
                  <a:lnTo>
                    <a:pt x="207020" y="7955"/>
                  </a:lnTo>
                  <a:lnTo>
                    <a:pt x="157480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07890" y="6936740"/>
              <a:ext cx="314960" cy="313690"/>
            </a:xfrm>
            <a:custGeom>
              <a:avLst/>
              <a:gdLst/>
              <a:ahLst/>
              <a:cxnLst/>
              <a:rect l="l" t="t" r="r" b="b"/>
              <a:pathLst>
                <a:path w="314960" h="313690">
                  <a:moveTo>
                    <a:pt x="314960" y="156209"/>
                  </a:moveTo>
                  <a:lnTo>
                    <a:pt x="306872" y="206237"/>
                  </a:lnTo>
                  <a:lnTo>
                    <a:pt x="284398" y="249499"/>
                  </a:lnTo>
                  <a:lnTo>
                    <a:pt x="250220" y="283494"/>
                  </a:lnTo>
                  <a:lnTo>
                    <a:pt x="207020" y="305724"/>
                  </a:lnTo>
                  <a:lnTo>
                    <a:pt x="157480" y="313689"/>
                  </a:lnTo>
                  <a:lnTo>
                    <a:pt x="107452" y="305724"/>
                  </a:lnTo>
                  <a:lnTo>
                    <a:pt x="64190" y="283494"/>
                  </a:lnTo>
                  <a:lnTo>
                    <a:pt x="30195" y="249499"/>
                  </a:lnTo>
                  <a:lnTo>
                    <a:pt x="7965" y="206237"/>
                  </a:lnTo>
                  <a:lnTo>
                    <a:pt x="0" y="156209"/>
                  </a:lnTo>
                  <a:lnTo>
                    <a:pt x="7965" y="106801"/>
                  </a:lnTo>
                  <a:lnTo>
                    <a:pt x="30195" y="63916"/>
                  </a:lnTo>
                  <a:lnTo>
                    <a:pt x="64190" y="30114"/>
                  </a:lnTo>
                  <a:lnTo>
                    <a:pt x="107452" y="7955"/>
                  </a:lnTo>
                  <a:lnTo>
                    <a:pt x="157480" y="0"/>
                  </a:lnTo>
                  <a:lnTo>
                    <a:pt x="207020" y="7955"/>
                  </a:lnTo>
                  <a:lnTo>
                    <a:pt x="250220" y="30114"/>
                  </a:lnTo>
                  <a:lnTo>
                    <a:pt x="284398" y="63916"/>
                  </a:lnTo>
                  <a:lnTo>
                    <a:pt x="306872" y="106801"/>
                  </a:lnTo>
                  <a:lnTo>
                    <a:pt x="314960" y="156209"/>
                  </a:lnTo>
                  <a:close/>
                </a:path>
                <a:path w="314960" h="313690">
                  <a:moveTo>
                    <a:pt x="0" y="0"/>
                  </a:moveTo>
                  <a:lnTo>
                    <a:pt x="0" y="0"/>
                  </a:lnTo>
                </a:path>
                <a:path w="314960" h="313690">
                  <a:moveTo>
                    <a:pt x="314960" y="313689"/>
                  </a:moveTo>
                  <a:lnTo>
                    <a:pt x="314960" y="313689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00270" y="6929120"/>
              <a:ext cx="330200" cy="328930"/>
            </a:xfrm>
            <a:custGeom>
              <a:avLst/>
              <a:gdLst/>
              <a:ahLst/>
              <a:cxnLst/>
              <a:rect l="l" t="t" r="r" b="b"/>
              <a:pathLst>
                <a:path w="330200" h="328929">
                  <a:moveTo>
                    <a:pt x="322579" y="163829"/>
                  </a:moveTo>
                  <a:lnTo>
                    <a:pt x="314492" y="213370"/>
                  </a:lnTo>
                  <a:lnTo>
                    <a:pt x="292018" y="256570"/>
                  </a:lnTo>
                  <a:lnTo>
                    <a:pt x="257840" y="290748"/>
                  </a:lnTo>
                  <a:lnTo>
                    <a:pt x="214640" y="313222"/>
                  </a:lnTo>
                  <a:lnTo>
                    <a:pt x="165100" y="321309"/>
                  </a:lnTo>
                  <a:lnTo>
                    <a:pt x="115072" y="313222"/>
                  </a:lnTo>
                  <a:lnTo>
                    <a:pt x="71810" y="290748"/>
                  </a:lnTo>
                  <a:lnTo>
                    <a:pt x="37815" y="256570"/>
                  </a:lnTo>
                  <a:lnTo>
                    <a:pt x="15585" y="213370"/>
                  </a:lnTo>
                  <a:lnTo>
                    <a:pt x="7619" y="163829"/>
                  </a:lnTo>
                  <a:lnTo>
                    <a:pt x="15585" y="114289"/>
                  </a:lnTo>
                  <a:lnTo>
                    <a:pt x="37815" y="71089"/>
                  </a:lnTo>
                  <a:lnTo>
                    <a:pt x="71810" y="36911"/>
                  </a:lnTo>
                  <a:lnTo>
                    <a:pt x="115072" y="14437"/>
                  </a:lnTo>
                  <a:lnTo>
                    <a:pt x="165100" y="6349"/>
                  </a:lnTo>
                  <a:lnTo>
                    <a:pt x="214640" y="14437"/>
                  </a:lnTo>
                  <a:lnTo>
                    <a:pt x="257840" y="36911"/>
                  </a:lnTo>
                  <a:lnTo>
                    <a:pt x="292018" y="71089"/>
                  </a:lnTo>
                  <a:lnTo>
                    <a:pt x="314492" y="114289"/>
                  </a:lnTo>
                  <a:lnTo>
                    <a:pt x="322579" y="163829"/>
                  </a:lnTo>
                  <a:close/>
                </a:path>
                <a:path w="330200" h="328929">
                  <a:moveTo>
                    <a:pt x="0" y="0"/>
                  </a:moveTo>
                  <a:lnTo>
                    <a:pt x="0" y="0"/>
                  </a:lnTo>
                </a:path>
                <a:path w="330200" h="328929">
                  <a:moveTo>
                    <a:pt x="330200" y="328929"/>
                  </a:moveTo>
                  <a:lnTo>
                    <a:pt x="330200" y="328929"/>
                  </a:lnTo>
                </a:path>
              </a:pathLst>
            </a:custGeom>
            <a:ln w="7547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2540" y="981710"/>
            <a:ext cx="5331460" cy="146050"/>
            <a:chOff x="2540" y="981710"/>
            <a:chExt cx="5331460" cy="146050"/>
          </a:xfrm>
        </p:grpSpPr>
        <p:sp>
          <p:nvSpPr>
            <p:cNvPr id="10" name="object 10"/>
            <p:cNvSpPr/>
            <p:nvPr/>
          </p:nvSpPr>
          <p:spPr>
            <a:xfrm>
              <a:off x="2540" y="981710"/>
              <a:ext cx="5330190" cy="146050"/>
            </a:xfrm>
            <a:custGeom>
              <a:avLst/>
              <a:gdLst/>
              <a:ahLst/>
              <a:cxnLst/>
              <a:rect l="l" t="t" r="r" b="b"/>
              <a:pathLst>
                <a:path w="5330190" h="146050">
                  <a:moveTo>
                    <a:pt x="0" y="146050"/>
                  </a:moveTo>
                  <a:lnTo>
                    <a:pt x="5330190" y="146050"/>
                  </a:lnTo>
                  <a:lnTo>
                    <a:pt x="5330190" y="0"/>
                  </a:lnTo>
                  <a:lnTo>
                    <a:pt x="0" y="0"/>
                  </a:lnTo>
                  <a:lnTo>
                    <a:pt x="0" y="14605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40" y="981710"/>
              <a:ext cx="5331460" cy="146050"/>
            </a:xfrm>
            <a:custGeom>
              <a:avLst/>
              <a:gdLst/>
              <a:ahLst/>
              <a:cxnLst/>
              <a:rect l="l" t="t" r="r" b="b"/>
              <a:pathLst>
                <a:path w="5331460" h="146050">
                  <a:moveTo>
                    <a:pt x="0" y="146050"/>
                  </a:moveTo>
                  <a:lnTo>
                    <a:pt x="5330190" y="146050"/>
                  </a:lnTo>
                  <a:lnTo>
                    <a:pt x="5330190" y="0"/>
                  </a:lnTo>
                  <a:lnTo>
                    <a:pt x="0" y="0"/>
                  </a:lnTo>
                  <a:lnTo>
                    <a:pt x="0" y="146050"/>
                  </a:lnTo>
                  <a:close/>
                </a:path>
                <a:path w="5331460" h="146050">
                  <a:moveTo>
                    <a:pt x="0" y="0"/>
                  </a:moveTo>
                  <a:lnTo>
                    <a:pt x="0" y="0"/>
                  </a:lnTo>
                </a:path>
                <a:path w="5331460" h="146050">
                  <a:moveTo>
                    <a:pt x="5331460" y="146050"/>
                  </a:moveTo>
                  <a:lnTo>
                    <a:pt x="5331460" y="14605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46709" y="1402079"/>
            <a:ext cx="4678680" cy="140462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algn="just">
              <a:lnSpc>
                <a:spcPct val="102499"/>
              </a:lnSpc>
              <a:spcBef>
                <a:spcPts val="70"/>
              </a:spcBef>
              <a:buFont typeface="Calibri"/>
              <a:buChar char="•"/>
              <a:tabLst>
                <a:tab pos="471805" algn="l"/>
                <a:tab pos="472440" algn="l"/>
              </a:tabLst>
            </a:pPr>
            <a:r>
              <a:rPr sz="1000" i="1" spc="-5" dirty="0">
                <a:latin typeface="Calibri"/>
                <a:cs typeface="Calibri"/>
              </a:rPr>
              <a:t>bisogna sollevare, </a:t>
            </a:r>
            <a:r>
              <a:rPr sz="1000" i="1" dirty="0">
                <a:latin typeface="Calibri"/>
                <a:cs typeface="Calibri"/>
              </a:rPr>
              <a:t>a </a:t>
            </a:r>
            <a:r>
              <a:rPr sz="1000" i="1" spc="-10" dirty="0">
                <a:latin typeface="Calibri"/>
                <a:cs typeface="Calibri"/>
              </a:rPr>
              <a:t>comando, </a:t>
            </a:r>
            <a:r>
              <a:rPr sz="1000" i="1" spc="-15" dirty="0">
                <a:latin typeface="Calibri"/>
                <a:cs typeface="Calibri"/>
              </a:rPr>
              <a:t>tutti </a:t>
            </a:r>
            <a:r>
              <a:rPr sz="1000" i="1" spc="-5" dirty="0">
                <a:latin typeface="Calibri"/>
                <a:cs typeface="Calibri"/>
              </a:rPr>
              <a:t>quanti </a:t>
            </a:r>
            <a:r>
              <a:rPr sz="1000" i="1" spc="-10" dirty="0">
                <a:latin typeface="Calibri"/>
                <a:cs typeface="Calibri"/>
              </a:rPr>
              <a:t>l’infortunato </a:t>
            </a:r>
            <a:r>
              <a:rPr sz="1000" i="1" spc="-5" dirty="0">
                <a:latin typeface="Calibri"/>
                <a:cs typeface="Calibri"/>
              </a:rPr>
              <a:t>cercando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10" dirty="0">
                <a:latin typeface="Calibri"/>
                <a:cs typeface="Calibri"/>
              </a:rPr>
              <a:t>spostare </a:t>
            </a:r>
            <a:r>
              <a:rPr sz="1000" i="1" spc="-5" dirty="0">
                <a:latin typeface="Calibri"/>
                <a:cs typeface="Calibri"/>
              </a:rPr>
              <a:t>con-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temporaneamente in </a:t>
            </a:r>
            <a:r>
              <a:rPr sz="1000" i="1" spc="-10" dirty="0">
                <a:latin typeface="Calibri"/>
                <a:cs typeface="Calibri"/>
              </a:rPr>
              <a:t>blocco testa-collo-busto</a:t>
            </a:r>
            <a:r>
              <a:rPr sz="1000" i="1" spc="204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posizionarlo (tenendo sempre in trazione)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barella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rigida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anche</a:t>
            </a:r>
            <a:r>
              <a:rPr sz="1000" i="1" dirty="0">
                <a:latin typeface="Calibri"/>
                <a:cs typeface="Calibri"/>
              </a:rPr>
              <a:t> di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fortuna.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TRAUMA</a:t>
            </a:r>
            <a:r>
              <a:rPr sz="1000" i="1" spc="-4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CRANICO</a:t>
            </a:r>
            <a:endParaRPr sz="1000">
              <a:latin typeface="Calibri"/>
              <a:cs typeface="Calibri"/>
            </a:endParaRPr>
          </a:p>
          <a:p>
            <a:pPr marL="12700" marR="181610">
              <a:lnSpc>
                <a:spcPct val="100000"/>
              </a:lnSpc>
            </a:pPr>
            <a:r>
              <a:rPr sz="1000" i="1" spc="-10" dirty="0">
                <a:latin typeface="Calibri"/>
                <a:cs typeface="Calibri"/>
              </a:rPr>
              <a:t>Per </a:t>
            </a:r>
            <a:r>
              <a:rPr sz="1000" i="1" spc="-5" dirty="0">
                <a:latin typeface="Calibri"/>
                <a:cs typeface="Calibri"/>
              </a:rPr>
              <a:t>trauma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cranico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intende</a:t>
            </a:r>
            <a:r>
              <a:rPr sz="1000" i="1" dirty="0">
                <a:latin typeface="Calibri"/>
                <a:cs typeface="Calibri"/>
              </a:rPr>
              <a:t> ogni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evento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che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altera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l’equilibrio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anatomo-funzionale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sia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del</a:t>
            </a:r>
            <a:r>
              <a:rPr sz="1000" i="1" spc="-5" dirty="0">
                <a:latin typeface="Calibri"/>
                <a:cs typeface="Calibri"/>
              </a:rPr>
              <a:t> cranio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del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cervello.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Questo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tipo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trauma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può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provocare</a:t>
            </a:r>
            <a:r>
              <a:rPr sz="1000" i="1" spc="-5" dirty="0">
                <a:latin typeface="Calibri"/>
                <a:cs typeface="Calibri"/>
              </a:rPr>
              <a:t> vari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tipi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lesioni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come: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6709" y="2781300"/>
            <a:ext cx="88900" cy="786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3909" y="2781300"/>
            <a:ext cx="3168650" cy="786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contusioni,</a:t>
            </a:r>
            <a:endParaRPr sz="1000">
              <a:latin typeface="Calibri"/>
              <a:cs typeface="Calibri"/>
            </a:endParaRPr>
          </a:p>
          <a:p>
            <a:pPr marL="12700" marR="1520825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escoriazioni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 cuoio</a:t>
            </a:r>
            <a:r>
              <a:rPr sz="1000" i="1" spc="-10" dirty="0">
                <a:latin typeface="Calibri"/>
                <a:cs typeface="Calibri"/>
              </a:rPr>
              <a:t> capelluto,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ferite,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0"/>
              </a:lnSpc>
            </a:pPr>
            <a:r>
              <a:rPr sz="1000" i="1" spc="-10" dirty="0">
                <a:latin typeface="Calibri"/>
                <a:cs typeface="Calibri"/>
              </a:rPr>
              <a:t>fratture,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lesioni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interne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(contusione-commozione-ematoma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celebrale).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6709" y="3694429"/>
            <a:ext cx="37445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Calibri"/>
                <a:cs typeface="Calibri"/>
              </a:rPr>
              <a:t>In </a:t>
            </a:r>
            <a:r>
              <a:rPr sz="1000" i="1" spc="-5" dirty="0">
                <a:latin typeface="Calibri"/>
                <a:cs typeface="Calibri"/>
              </a:rPr>
              <a:t>una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forma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grave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trauma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cranico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possono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presentarsi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sintomi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come: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6709" y="3846829"/>
            <a:ext cx="88900" cy="1243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03909" y="3846829"/>
            <a:ext cx="2529205" cy="1243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67485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perdita</a:t>
            </a:r>
            <a:r>
              <a:rPr sz="1000" i="1" spc="-4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-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coscienza,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vomito,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vertigini,</a:t>
            </a:r>
            <a:endParaRPr sz="1000">
              <a:latin typeface="Calibri"/>
              <a:cs typeface="Calibri"/>
            </a:endParaRPr>
          </a:p>
          <a:p>
            <a:pPr marL="12700" marR="1246505">
              <a:lnSpc>
                <a:spcPct val="100000"/>
              </a:lnSpc>
            </a:pPr>
            <a:r>
              <a:rPr sz="1000" i="1" dirty="0">
                <a:latin typeface="Calibri"/>
                <a:cs typeface="Calibri"/>
              </a:rPr>
              <a:t>mal</a:t>
            </a:r>
            <a:r>
              <a:rPr sz="1000" i="1" spc="-5" dirty="0">
                <a:latin typeface="Calibri"/>
                <a:cs typeface="Calibri"/>
              </a:rPr>
              <a:t> di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testa forte, </a:t>
            </a:r>
            <a:r>
              <a:rPr sz="1000" i="1" spc="-5" dirty="0">
                <a:latin typeface="Calibri"/>
                <a:cs typeface="Calibri"/>
              </a:rPr>
              <a:t> asimmetria delle pupille,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ferite </a:t>
            </a:r>
            <a:r>
              <a:rPr sz="1000" i="1" spc="-5" dirty="0">
                <a:latin typeface="Calibri"/>
                <a:cs typeface="Calibri"/>
              </a:rPr>
              <a:t>al cuoio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capelluto,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paralisi (agli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arti </a:t>
            </a:r>
            <a:r>
              <a:rPr sz="1000" i="1" dirty="0">
                <a:latin typeface="Calibri"/>
                <a:cs typeface="Calibri"/>
              </a:rPr>
              <a:t>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ad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una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parte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del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corpo),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emorragia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dal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naso, </a:t>
            </a:r>
            <a:r>
              <a:rPr sz="1000" i="1" spc="-5" dirty="0">
                <a:latin typeface="Calibri"/>
                <a:cs typeface="Calibri"/>
              </a:rPr>
              <a:t>dalla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bocca </a:t>
            </a:r>
            <a:r>
              <a:rPr sz="1000" i="1" dirty="0">
                <a:latin typeface="Calibri"/>
                <a:cs typeface="Calibri"/>
              </a:rPr>
              <a:t>o</a:t>
            </a:r>
            <a:r>
              <a:rPr sz="1000" i="1" spc="-5" dirty="0">
                <a:latin typeface="Calibri"/>
                <a:cs typeface="Calibri"/>
              </a:rPr>
              <a:t> dalle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orecchie.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6709" y="5193029"/>
            <a:ext cx="4677410" cy="8115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5400"/>
              </a:lnSpc>
              <a:spcBef>
                <a:spcPts val="95"/>
              </a:spcBef>
            </a:pPr>
            <a:r>
              <a:rPr sz="1000" i="1" spc="-5" dirty="0">
                <a:latin typeface="Calibri"/>
                <a:cs typeface="Calibri"/>
              </a:rPr>
              <a:t>Nel caso si </a:t>
            </a:r>
            <a:r>
              <a:rPr sz="1000" i="1" spc="-10" dirty="0">
                <a:latin typeface="Calibri"/>
                <a:cs typeface="Calibri"/>
              </a:rPr>
              <a:t>presenti </a:t>
            </a:r>
            <a:r>
              <a:rPr sz="1000" i="1" dirty="0">
                <a:latin typeface="Calibri"/>
                <a:cs typeface="Calibri"/>
              </a:rPr>
              <a:t>un </a:t>
            </a:r>
            <a:r>
              <a:rPr sz="1000" i="1" spc="-5" dirty="0">
                <a:latin typeface="Calibri"/>
                <a:cs typeface="Calibri"/>
              </a:rPr>
              <a:t>gocciolamento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sangue dal </a:t>
            </a:r>
            <a:r>
              <a:rPr sz="1000" i="1" spc="-10" dirty="0">
                <a:latin typeface="Calibri"/>
                <a:cs typeface="Calibri"/>
              </a:rPr>
              <a:t>naso, </a:t>
            </a:r>
            <a:r>
              <a:rPr sz="1000" i="1" spc="-5" dirty="0">
                <a:latin typeface="Calibri"/>
                <a:cs typeface="Calibri"/>
              </a:rPr>
              <a:t>dalle orecchie </a:t>
            </a:r>
            <a:r>
              <a:rPr sz="1000" i="1" dirty="0">
                <a:latin typeface="Calibri"/>
                <a:cs typeface="Calibri"/>
              </a:rPr>
              <a:t>o da </a:t>
            </a:r>
            <a:r>
              <a:rPr sz="1000" i="1" spc="-5" dirty="0">
                <a:latin typeface="Calibri"/>
                <a:cs typeface="Calibri"/>
              </a:rPr>
              <a:t>entrambi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signiﬁca </a:t>
            </a:r>
            <a:r>
              <a:rPr sz="1000" i="1" spc="-5" dirty="0">
                <a:latin typeface="Calibri"/>
                <a:cs typeface="Calibri"/>
              </a:rPr>
              <a:t>che </a:t>
            </a:r>
            <a:r>
              <a:rPr sz="1000" i="1" dirty="0">
                <a:latin typeface="Calibri"/>
                <a:cs typeface="Calibri"/>
              </a:rPr>
              <a:t>è </a:t>
            </a:r>
            <a:r>
              <a:rPr sz="1000" i="1" spc="-5" dirty="0">
                <a:latin typeface="Calibri"/>
                <a:cs typeface="Calibri"/>
              </a:rPr>
              <a:t>presente una </a:t>
            </a:r>
            <a:r>
              <a:rPr sz="1000" i="1" spc="-10" dirty="0">
                <a:latin typeface="Calibri"/>
                <a:cs typeface="Calibri"/>
              </a:rPr>
              <a:t>frattura </a:t>
            </a:r>
            <a:r>
              <a:rPr sz="1000" i="1" spc="-5" dirty="0">
                <a:latin typeface="Calibri"/>
                <a:cs typeface="Calibri"/>
              </a:rPr>
              <a:t>della base cranica. </a:t>
            </a:r>
            <a:r>
              <a:rPr sz="1000" i="1" spc="-10" dirty="0">
                <a:latin typeface="Calibri"/>
                <a:cs typeface="Calibri"/>
              </a:rPr>
              <a:t>Questa frattura </a:t>
            </a:r>
            <a:r>
              <a:rPr sz="1000" i="1" spc="-5" dirty="0">
                <a:latin typeface="Calibri"/>
                <a:cs typeface="Calibri"/>
              </a:rPr>
              <a:t>si chiama </a:t>
            </a:r>
            <a:r>
              <a:rPr sz="1000" i="1" spc="-10" dirty="0">
                <a:latin typeface="Calibri"/>
                <a:cs typeface="Calibri"/>
              </a:rPr>
              <a:t>ROCCA </a:t>
            </a:r>
            <a:r>
              <a:rPr sz="1000" i="1" spc="-5" dirty="0">
                <a:latin typeface="Calibri"/>
                <a:cs typeface="Calibri"/>
              </a:rPr>
              <a:t> PETROSA.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000" i="1" dirty="0">
                <a:latin typeface="Calibri"/>
                <a:cs typeface="Calibri"/>
              </a:rPr>
              <a:t>In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caso si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presenti questo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tipo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 emergenza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cosa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bisogna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fare?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6709" y="5979159"/>
            <a:ext cx="88900" cy="633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03909" y="5979159"/>
            <a:ext cx="3975735" cy="633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chiamare</a:t>
            </a:r>
            <a:r>
              <a:rPr sz="1000" i="1" spc="-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-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118,</a:t>
            </a:r>
            <a:endParaRPr sz="1000">
              <a:latin typeface="Calibri"/>
              <a:cs typeface="Calibri"/>
            </a:endParaRPr>
          </a:p>
          <a:p>
            <a:pPr marL="12700" marR="245745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valutare</a:t>
            </a:r>
            <a:r>
              <a:rPr sz="1000" i="1" dirty="0">
                <a:latin typeface="Calibri"/>
                <a:cs typeface="Calibri"/>
              </a:rPr>
              <a:t> e </a:t>
            </a:r>
            <a:r>
              <a:rPr sz="1000" i="1" spc="-10" dirty="0">
                <a:latin typeface="Calibri"/>
                <a:cs typeface="Calibri"/>
              </a:rPr>
              <a:t>accertare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 l’infortunato </a:t>
            </a:r>
            <a:r>
              <a:rPr sz="1000" i="1" dirty="0">
                <a:latin typeface="Calibri"/>
                <a:cs typeface="Calibri"/>
              </a:rPr>
              <a:t>è </a:t>
            </a:r>
            <a:r>
              <a:rPr sz="1000" i="1" spc="-10" dirty="0">
                <a:latin typeface="Calibri"/>
                <a:cs typeface="Calibri"/>
              </a:rPr>
              <a:t>cosciente</a:t>
            </a:r>
            <a:r>
              <a:rPr sz="1000" i="1" dirty="0">
                <a:latin typeface="Calibri"/>
                <a:cs typeface="Calibri"/>
              </a:rPr>
              <a:t> ed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ha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respiro normale,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attenzione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al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rischio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10" dirty="0">
                <a:latin typeface="Calibri"/>
                <a:cs typeface="Calibri"/>
              </a:rPr>
              <a:t> vomito,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0"/>
              </a:lnSpc>
            </a:pPr>
            <a:r>
              <a:rPr sz="1000" i="1" spc="-5" dirty="0">
                <a:latin typeface="Calibri"/>
                <a:cs typeface="Calibri"/>
              </a:rPr>
              <a:t>se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è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sospettato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trauma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alla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colonna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vertebrale,</a:t>
            </a:r>
            <a:r>
              <a:rPr sz="1000" i="1" dirty="0">
                <a:latin typeface="Calibri"/>
                <a:cs typeface="Calibri"/>
              </a:rPr>
              <a:t> o </a:t>
            </a:r>
            <a:r>
              <a:rPr sz="1000" i="1" spc="-5" dirty="0">
                <a:latin typeface="Calibri"/>
                <a:cs typeface="Calibri"/>
              </a:rPr>
              <a:t>complicazioni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simili,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6709" y="6587490"/>
            <a:ext cx="24453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15" dirty="0">
                <a:latin typeface="Calibri"/>
                <a:cs typeface="Calibri"/>
              </a:rPr>
              <a:t>met- </a:t>
            </a:r>
            <a:r>
              <a:rPr sz="1000" i="1" spc="-5" dirty="0">
                <a:latin typeface="Calibri"/>
                <a:cs typeface="Calibri"/>
              </a:rPr>
              <a:t>tere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l’infortunato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 posizione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sicurezza,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34559" y="6948169"/>
            <a:ext cx="262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45" dirty="0">
                <a:latin typeface="Arial MT"/>
                <a:cs typeface="Arial MT"/>
              </a:rPr>
              <a:t>1</a:t>
            </a:r>
            <a:r>
              <a:rPr sz="1800" dirty="0">
                <a:latin typeface="Arial MT"/>
                <a:cs typeface="Arial MT"/>
              </a:rPr>
              <a:t>7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50"/>
            <a:ext cx="5334000" cy="504190"/>
            <a:chOff x="0" y="6350"/>
            <a:chExt cx="5334000" cy="504190"/>
          </a:xfrm>
        </p:grpSpPr>
        <p:sp>
          <p:nvSpPr>
            <p:cNvPr id="3" name="object 3"/>
            <p:cNvSpPr/>
            <p:nvPr/>
          </p:nvSpPr>
          <p:spPr>
            <a:xfrm>
              <a:off x="0" y="6350"/>
              <a:ext cx="5334000" cy="502920"/>
            </a:xfrm>
            <a:custGeom>
              <a:avLst/>
              <a:gdLst/>
              <a:ahLst/>
              <a:cxnLst/>
              <a:rect l="l" t="t" r="r" b="b"/>
              <a:pathLst>
                <a:path w="5334000" h="502920">
                  <a:moveTo>
                    <a:pt x="0" y="502920"/>
                  </a:moveTo>
                  <a:lnTo>
                    <a:pt x="5334000" y="50292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50292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50"/>
              <a:ext cx="5334000" cy="504190"/>
            </a:xfrm>
            <a:custGeom>
              <a:avLst/>
              <a:gdLst/>
              <a:ahLst/>
              <a:cxnLst/>
              <a:rect l="l" t="t" r="r" b="b"/>
              <a:pathLst>
                <a:path w="5334000" h="504190">
                  <a:moveTo>
                    <a:pt x="0" y="502920"/>
                  </a:moveTo>
                  <a:lnTo>
                    <a:pt x="5334000" y="50292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502920"/>
                  </a:lnTo>
                  <a:close/>
                </a:path>
                <a:path w="5334000" h="504190">
                  <a:moveTo>
                    <a:pt x="0" y="0"/>
                  </a:moveTo>
                  <a:lnTo>
                    <a:pt x="0" y="0"/>
                  </a:lnTo>
                </a:path>
                <a:path w="5334000" h="504190">
                  <a:moveTo>
                    <a:pt x="5334000" y="504190"/>
                  </a:moveTo>
                  <a:lnTo>
                    <a:pt x="5334000" y="50419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7045959"/>
            <a:ext cx="5334000" cy="504190"/>
            <a:chOff x="0" y="7045959"/>
            <a:chExt cx="5334000" cy="504190"/>
          </a:xfrm>
        </p:grpSpPr>
        <p:sp>
          <p:nvSpPr>
            <p:cNvPr id="6" name="object 6"/>
            <p:cNvSpPr/>
            <p:nvPr/>
          </p:nvSpPr>
          <p:spPr>
            <a:xfrm>
              <a:off x="0" y="7045959"/>
              <a:ext cx="5334000" cy="504190"/>
            </a:xfrm>
            <a:custGeom>
              <a:avLst/>
              <a:gdLst/>
              <a:ahLst/>
              <a:cxnLst/>
              <a:rect l="l" t="t" r="r" b="b"/>
              <a:pathLst>
                <a:path w="5334000" h="504190">
                  <a:moveTo>
                    <a:pt x="0" y="504190"/>
                  </a:moveTo>
                  <a:lnTo>
                    <a:pt x="5334000" y="50419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50419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7045959"/>
              <a:ext cx="5334000" cy="504190"/>
            </a:xfrm>
            <a:custGeom>
              <a:avLst/>
              <a:gdLst/>
              <a:ahLst/>
              <a:cxnLst/>
              <a:rect l="l" t="t" r="r" b="b"/>
              <a:pathLst>
                <a:path w="5334000" h="504190">
                  <a:moveTo>
                    <a:pt x="0" y="504190"/>
                  </a:moveTo>
                  <a:lnTo>
                    <a:pt x="5334000" y="50419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504190"/>
                  </a:lnTo>
                  <a:close/>
                </a:path>
                <a:path w="5334000" h="504190">
                  <a:moveTo>
                    <a:pt x="0" y="0"/>
                  </a:moveTo>
                  <a:lnTo>
                    <a:pt x="0" y="0"/>
                  </a:lnTo>
                </a:path>
                <a:path w="5334000" h="504190">
                  <a:moveTo>
                    <a:pt x="5334000" y="504190"/>
                  </a:moveTo>
                  <a:lnTo>
                    <a:pt x="5334000" y="50419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434340" y="881380"/>
            <a:ext cx="39370" cy="68580"/>
            <a:chOff x="434340" y="881380"/>
            <a:chExt cx="39370" cy="68580"/>
          </a:xfrm>
        </p:grpSpPr>
        <p:sp>
          <p:nvSpPr>
            <p:cNvPr id="9" name="object 9"/>
            <p:cNvSpPr/>
            <p:nvPr/>
          </p:nvSpPr>
          <p:spPr>
            <a:xfrm>
              <a:off x="434340" y="881380"/>
              <a:ext cx="39370" cy="67310"/>
            </a:xfrm>
            <a:custGeom>
              <a:avLst/>
              <a:gdLst/>
              <a:ahLst/>
              <a:cxnLst/>
              <a:rect l="l" t="t" r="r" b="b"/>
              <a:pathLst>
                <a:path w="39370" h="67309">
                  <a:moveTo>
                    <a:pt x="39369" y="60960"/>
                  </a:moveTo>
                  <a:lnTo>
                    <a:pt x="1269" y="60960"/>
                  </a:lnTo>
                  <a:lnTo>
                    <a:pt x="1269" y="62229"/>
                  </a:lnTo>
                  <a:lnTo>
                    <a:pt x="0" y="63500"/>
                  </a:lnTo>
                  <a:lnTo>
                    <a:pt x="0" y="67310"/>
                  </a:lnTo>
                  <a:lnTo>
                    <a:pt x="38100" y="67310"/>
                  </a:lnTo>
                  <a:lnTo>
                    <a:pt x="38100" y="66040"/>
                  </a:lnTo>
                  <a:lnTo>
                    <a:pt x="39369" y="66040"/>
                  </a:lnTo>
                  <a:lnTo>
                    <a:pt x="39369" y="60960"/>
                  </a:lnTo>
                  <a:close/>
                </a:path>
                <a:path w="39370" h="67309">
                  <a:moveTo>
                    <a:pt x="36397" y="10160"/>
                  </a:moveTo>
                  <a:lnTo>
                    <a:pt x="26669" y="10160"/>
                  </a:lnTo>
                  <a:lnTo>
                    <a:pt x="16509" y="60960"/>
                  </a:lnTo>
                  <a:lnTo>
                    <a:pt x="26669" y="60960"/>
                  </a:lnTo>
                  <a:lnTo>
                    <a:pt x="36397" y="10160"/>
                  </a:lnTo>
                  <a:close/>
                </a:path>
                <a:path w="39370" h="67309">
                  <a:moveTo>
                    <a:pt x="38100" y="0"/>
                  </a:moveTo>
                  <a:lnTo>
                    <a:pt x="29209" y="0"/>
                  </a:lnTo>
                  <a:lnTo>
                    <a:pt x="11429" y="10160"/>
                  </a:lnTo>
                  <a:lnTo>
                    <a:pt x="11429" y="11429"/>
                  </a:lnTo>
                  <a:lnTo>
                    <a:pt x="10159" y="12700"/>
                  </a:lnTo>
                  <a:lnTo>
                    <a:pt x="10159" y="17779"/>
                  </a:lnTo>
                  <a:lnTo>
                    <a:pt x="12700" y="17779"/>
                  </a:lnTo>
                  <a:lnTo>
                    <a:pt x="26669" y="10160"/>
                  </a:lnTo>
                  <a:lnTo>
                    <a:pt x="36397" y="10160"/>
                  </a:lnTo>
                  <a:lnTo>
                    <a:pt x="38100" y="127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0000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34340" y="881380"/>
              <a:ext cx="39370" cy="68580"/>
            </a:xfrm>
            <a:custGeom>
              <a:avLst/>
              <a:gdLst/>
              <a:ahLst/>
              <a:cxnLst/>
              <a:rect l="l" t="t" r="r" b="b"/>
              <a:pathLst>
                <a:path w="39370" h="68580">
                  <a:moveTo>
                    <a:pt x="39369" y="63500"/>
                  </a:moveTo>
                  <a:lnTo>
                    <a:pt x="39369" y="64770"/>
                  </a:lnTo>
                  <a:lnTo>
                    <a:pt x="39369" y="66040"/>
                  </a:lnTo>
                  <a:lnTo>
                    <a:pt x="38100" y="66040"/>
                  </a:lnTo>
                  <a:lnTo>
                    <a:pt x="38100" y="67310"/>
                  </a:lnTo>
                  <a:lnTo>
                    <a:pt x="36829" y="67310"/>
                  </a:lnTo>
                  <a:lnTo>
                    <a:pt x="1269" y="67310"/>
                  </a:lnTo>
                  <a:lnTo>
                    <a:pt x="0" y="67310"/>
                  </a:lnTo>
                  <a:lnTo>
                    <a:pt x="0" y="66040"/>
                  </a:lnTo>
                  <a:lnTo>
                    <a:pt x="0" y="64770"/>
                  </a:lnTo>
                  <a:lnTo>
                    <a:pt x="0" y="63500"/>
                  </a:lnTo>
                  <a:lnTo>
                    <a:pt x="1269" y="62229"/>
                  </a:lnTo>
                  <a:lnTo>
                    <a:pt x="1269" y="60960"/>
                  </a:lnTo>
                  <a:lnTo>
                    <a:pt x="2539" y="60960"/>
                  </a:lnTo>
                  <a:lnTo>
                    <a:pt x="16509" y="60960"/>
                  </a:lnTo>
                  <a:lnTo>
                    <a:pt x="26669" y="10160"/>
                  </a:lnTo>
                  <a:lnTo>
                    <a:pt x="12700" y="17779"/>
                  </a:lnTo>
                  <a:lnTo>
                    <a:pt x="11429" y="17779"/>
                  </a:lnTo>
                  <a:lnTo>
                    <a:pt x="10159" y="17779"/>
                  </a:lnTo>
                  <a:lnTo>
                    <a:pt x="10159" y="16510"/>
                  </a:lnTo>
                  <a:lnTo>
                    <a:pt x="10159" y="15240"/>
                  </a:lnTo>
                  <a:lnTo>
                    <a:pt x="10159" y="13970"/>
                  </a:lnTo>
                  <a:lnTo>
                    <a:pt x="10159" y="12700"/>
                  </a:lnTo>
                  <a:lnTo>
                    <a:pt x="10159" y="12700"/>
                  </a:lnTo>
                  <a:lnTo>
                    <a:pt x="11429" y="11429"/>
                  </a:lnTo>
                  <a:lnTo>
                    <a:pt x="11429" y="10160"/>
                  </a:lnTo>
                  <a:lnTo>
                    <a:pt x="29209" y="0"/>
                  </a:lnTo>
                  <a:lnTo>
                    <a:pt x="30479" y="0"/>
                  </a:lnTo>
                  <a:lnTo>
                    <a:pt x="31750" y="0"/>
                  </a:lnTo>
                  <a:lnTo>
                    <a:pt x="33019" y="0"/>
                  </a:lnTo>
                  <a:lnTo>
                    <a:pt x="34289" y="0"/>
                  </a:lnTo>
                  <a:lnTo>
                    <a:pt x="35559" y="0"/>
                  </a:lnTo>
                  <a:lnTo>
                    <a:pt x="36829" y="0"/>
                  </a:lnTo>
                  <a:lnTo>
                    <a:pt x="38100" y="0"/>
                  </a:lnTo>
                  <a:lnTo>
                    <a:pt x="38100" y="1270"/>
                  </a:lnTo>
                  <a:lnTo>
                    <a:pt x="26669" y="60960"/>
                  </a:lnTo>
                  <a:lnTo>
                    <a:pt x="38100" y="60960"/>
                  </a:lnTo>
                  <a:lnTo>
                    <a:pt x="39369" y="60960"/>
                  </a:lnTo>
                  <a:lnTo>
                    <a:pt x="39369" y="62229"/>
                  </a:lnTo>
                  <a:lnTo>
                    <a:pt x="39369" y="63500"/>
                  </a:lnTo>
                  <a:close/>
                </a:path>
                <a:path w="39370" h="68580">
                  <a:moveTo>
                    <a:pt x="0" y="0"/>
                  </a:moveTo>
                  <a:lnTo>
                    <a:pt x="0" y="0"/>
                  </a:lnTo>
                </a:path>
                <a:path w="39370" h="68580">
                  <a:moveTo>
                    <a:pt x="39369" y="68579"/>
                  </a:moveTo>
                  <a:lnTo>
                    <a:pt x="39369" y="6857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9259" y="1021080"/>
            <a:ext cx="49530" cy="6858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5450" y="1177289"/>
            <a:ext cx="49529" cy="69850"/>
          </a:xfrm>
          <a:prstGeom prst="rect">
            <a:avLst/>
          </a:prstGeom>
        </p:spPr>
      </p:pic>
      <p:grpSp>
        <p:nvGrpSpPr>
          <p:cNvPr id="13" name="object 13"/>
          <p:cNvGrpSpPr/>
          <p:nvPr/>
        </p:nvGrpSpPr>
        <p:grpSpPr>
          <a:xfrm>
            <a:off x="426719" y="2400300"/>
            <a:ext cx="48260" cy="68580"/>
            <a:chOff x="426719" y="2400300"/>
            <a:chExt cx="48260" cy="68580"/>
          </a:xfrm>
        </p:grpSpPr>
        <p:sp>
          <p:nvSpPr>
            <p:cNvPr id="14" name="object 14"/>
            <p:cNvSpPr/>
            <p:nvPr/>
          </p:nvSpPr>
          <p:spPr>
            <a:xfrm>
              <a:off x="426719" y="2400300"/>
              <a:ext cx="48260" cy="68580"/>
            </a:xfrm>
            <a:custGeom>
              <a:avLst/>
              <a:gdLst/>
              <a:ahLst/>
              <a:cxnLst/>
              <a:rect l="l" t="t" r="r" b="b"/>
              <a:pathLst>
                <a:path w="48259" h="68580">
                  <a:moveTo>
                    <a:pt x="38100" y="53339"/>
                  </a:moveTo>
                  <a:lnTo>
                    <a:pt x="29209" y="53339"/>
                  </a:lnTo>
                  <a:lnTo>
                    <a:pt x="26670" y="67310"/>
                  </a:lnTo>
                  <a:lnTo>
                    <a:pt x="26670" y="68579"/>
                  </a:lnTo>
                  <a:lnTo>
                    <a:pt x="34289" y="68579"/>
                  </a:lnTo>
                  <a:lnTo>
                    <a:pt x="34289" y="67310"/>
                  </a:lnTo>
                  <a:lnTo>
                    <a:pt x="35559" y="67310"/>
                  </a:lnTo>
                  <a:lnTo>
                    <a:pt x="38100" y="53339"/>
                  </a:lnTo>
                  <a:close/>
                </a:path>
                <a:path w="48259" h="68580">
                  <a:moveTo>
                    <a:pt x="48259" y="1270"/>
                  </a:moveTo>
                  <a:lnTo>
                    <a:pt x="34289" y="1270"/>
                  </a:lnTo>
                  <a:lnTo>
                    <a:pt x="34289" y="2539"/>
                  </a:lnTo>
                  <a:lnTo>
                    <a:pt x="1270" y="43179"/>
                  </a:lnTo>
                  <a:lnTo>
                    <a:pt x="1270" y="44450"/>
                  </a:lnTo>
                  <a:lnTo>
                    <a:pt x="0" y="44450"/>
                  </a:lnTo>
                  <a:lnTo>
                    <a:pt x="0" y="53339"/>
                  </a:lnTo>
                  <a:lnTo>
                    <a:pt x="46989" y="53339"/>
                  </a:lnTo>
                  <a:lnTo>
                    <a:pt x="46989" y="52070"/>
                  </a:lnTo>
                  <a:lnTo>
                    <a:pt x="48259" y="52070"/>
                  </a:lnTo>
                  <a:lnTo>
                    <a:pt x="48259" y="45720"/>
                  </a:lnTo>
                  <a:lnTo>
                    <a:pt x="8889" y="45720"/>
                  </a:lnTo>
                  <a:lnTo>
                    <a:pt x="38100" y="8889"/>
                  </a:lnTo>
                  <a:lnTo>
                    <a:pt x="46952" y="8889"/>
                  </a:lnTo>
                  <a:lnTo>
                    <a:pt x="48259" y="2539"/>
                  </a:lnTo>
                  <a:lnTo>
                    <a:pt x="48259" y="1270"/>
                  </a:lnTo>
                  <a:close/>
                </a:path>
                <a:path w="48259" h="68580">
                  <a:moveTo>
                    <a:pt x="46952" y="8889"/>
                  </a:moveTo>
                  <a:lnTo>
                    <a:pt x="38100" y="8889"/>
                  </a:lnTo>
                  <a:lnTo>
                    <a:pt x="30479" y="45720"/>
                  </a:lnTo>
                  <a:lnTo>
                    <a:pt x="39370" y="45720"/>
                  </a:lnTo>
                  <a:lnTo>
                    <a:pt x="46952" y="8889"/>
                  </a:lnTo>
                  <a:close/>
                </a:path>
                <a:path w="48259" h="68580">
                  <a:moveTo>
                    <a:pt x="45720" y="0"/>
                  </a:moveTo>
                  <a:lnTo>
                    <a:pt x="38100" y="0"/>
                  </a:lnTo>
                  <a:lnTo>
                    <a:pt x="36829" y="1270"/>
                  </a:lnTo>
                  <a:lnTo>
                    <a:pt x="46989" y="1270"/>
                  </a:lnTo>
                  <a:lnTo>
                    <a:pt x="45720" y="0"/>
                  </a:lnTo>
                  <a:close/>
                </a:path>
              </a:pathLst>
            </a:custGeom>
            <a:solidFill>
              <a:srgbClr val="000000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26719" y="2400300"/>
              <a:ext cx="48260" cy="68580"/>
            </a:xfrm>
            <a:custGeom>
              <a:avLst/>
              <a:gdLst/>
              <a:ahLst/>
              <a:cxnLst/>
              <a:rect l="l" t="t" r="r" b="b"/>
              <a:pathLst>
                <a:path w="48259" h="68580">
                  <a:moveTo>
                    <a:pt x="38100" y="8889"/>
                  </a:moveTo>
                  <a:lnTo>
                    <a:pt x="8889" y="45720"/>
                  </a:lnTo>
                  <a:lnTo>
                    <a:pt x="30479" y="45720"/>
                  </a:lnTo>
                  <a:lnTo>
                    <a:pt x="38100" y="8889"/>
                  </a:lnTo>
                  <a:close/>
                </a:path>
                <a:path w="48259" h="68580">
                  <a:moveTo>
                    <a:pt x="48259" y="46989"/>
                  </a:moveTo>
                  <a:lnTo>
                    <a:pt x="48259" y="46989"/>
                  </a:lnTo>
                  <a:lnTo>
                    <a:pt x="48259" y="48260"/>
                  </a:lnTo>
                  <a:lnTo>
                    <a:pt x="48259" y="49529"/>
                  </a:lnTo>
                  <a:lnTo>
                    <a:pt x="48259" y="50800"/>
                  </a:lnTo>
                  <a:lnTo>
                    <a:pt x="48259" y="52070"/>
                  </a:lnTo>
                  <a:lnTo>
                    <a:pt x="46989" y="52070"/>
                  </a:lnTo>
                  <a:lnTo>
                    <a:pt x="46989" y="53339"/>
                  </a:lnTo>
                  <a:lnTo>
                    <a:pt x="45720" y="53339"/>
                  </a:lnTo>
                  <a:lnTo>
                    <a:pt x="38100" y="53339"/>
                  </a:lnTo>
                  <a:lnTo>
                    <a:pt x="35559" y="67310"/>
                  </a:lnTo>
                  <a:lnTo>
                    <a:pt x="34289" y="67310"/>
                  </a:lnTo>
                  <a:lnTo>
                    <a:pt x="34289" y="68579"/>
                  </a:lnTo>
                  <a:lnTo>
                    <a:pt x="33020" y="68579"/>
                  </a:lnTo>
                  <a:lnTo>
                    <a:pt x="31750" y="68579"/>
                  </a:lnTo>
                  <a:lnTo>
                    <a:pt x="30479" y="68579"/>
                  </a:lnTo>
                  <a:lnTo>
                    <a:pt x="29209" y="68579"/>
                  </a:lnTo>
                  <a:lnTo>
                    <a:pt x="27939" y="68579"/>
                  </a:lnTo>
                  <a:lnTo>
                    <a:pt x="26670" y="68579"/>
                  </a:lnTo>
                  <a:lnTo>
                    <a:pt x="26670" y="67310"/>
                  </a:lnTo>
                  <a:lnTo>
                    <a:pt x="29209" y="53339"/>
                  </a:lnTo>
                  <a:lnTo>
                    <a:pt x="1270" y="53339"/>
                  </a:lnTo>
                  <a:lnTo>
                    <a:pt x="0" y="53339"/>
                  </a:lnTo>
                  <a:lnTo>
                    <a:pt x="0" y="52070"/>
                  </a:lnTo>
                  <a:lnTo>
                    <a:pt x="0" y="50800"/>
                  </a:lnTo>
                  <a:lnTo>
                    <a:pt x="0" y="49529"/>
                  </a:lnTo>
                  <a:lnTo>
                    <a:pt x="0" y="48260"/>
                  </a:lnTo>
                  <a:lnTo>
                    <a:pt x="0" y="46989"/>
                  </a:lnTo>
                  <a:lnTo>
                    <a:pt x="0" y="45720"/>
                  </a:lnTo>
                  <a:lnTo>
                    <a:pt x="0" y="44450"/>
                  </a:lnTo>
                  <a:lnTo>
                    <a:pt x="1270" y="44450"/>
                  </a:lnTo>
                  <a:lnTo>
                    <a:pt x="1270" y="43179"/>
                  </a:lnTo>
                  <a:lnTo>
                    <a:pt x="34289" y="2539"/>
                  </a:lnTo>
                  <a:lnTo>
                    <a:pt x="34289" y="1270"/>
                  </a:lnTo>
                  <a:lnTo>
                    <a:pt x="35559" y="1270"/>
                  </a:lnTo>
                  <a:lnTo>
                    <a:pt x="36829" y="1270"/>
                  </a:lnTo>
                  <a:lnTo>
                    <a:pt x="38100" y="0"/>
                  </a:lnTo>
                  <a:lnTo>
                    <a:pt x="39370" y="0"/>
                  </a:lnTo>
                  <a:lnTo>
                    <a:pt x="40639" y="0"/>
                  </a:lnTo>
                  <a:lnTo>
                    <a:pt x="41909" y="0"/>
                  </a:lnTo>
                  <a:lnTo>
                    <a:pt x="43179" y="0"/>
                  </a:lnTo>
                  <a:lnTo>
                    <a:pt x="44450" y="0"/>
                  </a:lnTo>
                  <a:lnTo>
                    <a:pt x="45720" y="0"/>
                  </a:lnTo>
                  <a:lnTo>
                    <a:pt x="46989" y="1270"/>
                  </a:lnTo>
                  <a:lnTo>
                    <a:pt x="48259" y="1270"/>
                  </a:lnTo>
                  <a:lnTo>
                    <a:pt x="48259" y="2539"/>
                  </a:lnTo>
                  <a:lnTo>
                    <a:pt x="39370" y="45720"/>
                  </a:lnTo>
                  <a:lnTo>
                    <a:pt x="46989" y="45720"/>
                  </a:lnTo>
                  <a:lnTo>
                    <a:pt x="48259" y="45720"/>
                  </a:lnTo>
                  <a:lnTo>
                    <a:pt x="48259" y="46989"/>
                  </a:lnTo>
                  <a:close/>
                </a:path>
                <a:path w="48259" h="68580">
                  <a:moveTo>
                    <a:pt x="0" y="0"/>
                  </a:moveTo>
                  <a:lnTo>
                    <a:pt x="0" y="0"/>
                  </a:lnTo>
                </a:path>
                <a:path w="48259" h="68580">
                  <a:moveTo>
                    <a:pt x="48259" y="68579"/>
                  </a:moveTo>
                  <a:lnTo>
                    <a:pt x="48259" y="6857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4180" y="3843020"/>
            <a:ext cx="49529" cy="69850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26719" y="3663950"/>
            <a:ext cx="50800" cy="68579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441959" y="355600"/>
            <a:ext cx="620395" cy="2190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50" i="1" spc="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50" i="1" spc="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50" i="1" spc="25" dirty="0">
                <a:solidFill>
                  <a:srgbClr val="FFFFFF"/>
                </a:solidFill>
                <a:latin typeface="Calibri"/>
                <a:cs typeface="Calibri"/>
              </a:rPr>
              <a:t>mma</a:t>
            </a:r>
            <a:r>
              <a:rPr sz="1250" i="1" spc="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50" i="1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1950" y="817625"/>
            <a:ext cx="2921000" cy="3449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275" marR="955675">
              <a:lnSpc>
                <a:spcPct val="113700"/>
              </a:lnSpc>
              <a:spcBef>
                <a:spcPts val="100"/>
              </a:spcBef>
            </a:pPr>
            <a:r>
              <a:rPr sz="850" i="1" spc="-10" dirty="0">
                <a:latin typeface="Calibri"/>
                <a:cs typeface="Calibri"/>
              </a:rPr>
              <a:t>PRIMO SOCCORSO NORME </a:t>
            </a:r>
            <a:r>
              <a:rPr sz="850" i="1" spc="-15" dirty="0">
                <a:latin typeface="Calibri"/>
                <a:cs typeface="Calibri"/>
              </a:rPr>
              <a:t>PRINCIPALI </a:t>
            </a:r>
            <a:r>
              <a:rPr sz="850" i="1" spc="-180" dirty="0">
                <a:latin typeface="Calibri"/>
                <a:cs typeface="Calibri"/>
              </a:rPr>
              <a:t> </a:t>
            </a:r>
            <a:r>
              <a:rPr sz="850" i="1" spc="-15" dirty="0">
                <a:latin typeface="Calibri"/>
                <a:cs typeface="Calibri"/>
              </a:rPr>
              <a:t>TIPOLOGIE</a:t>
            </a:r>
            <a:r>
              <a:rPr sz="850" i="1" spc="-10" dirty="0">
                <a:latin typeface="Calibri"/>
                <a:cs typeface="Calibri"/>
              </a:rPr>
              <a:t> DI</a:t>
            </a:r>
            <a:r>
              <a:rPr sz="850" i="1" spc="5" dirty="0">
                <a:latin typeface="Calibri"/>
                <a:cs typeface="Calibri"/>
              </a:rPr>
              <a:t> </a:t>
            </a:r>
            <a:r>
              <a:rPr sz="850" i="1" spc="-10" dirty="0">
                <a:latin typeface="Calibri"/>
                <a:cs typeface="Calibri"/>
              </a:rPr>
              <a:t>AZIENDE</a:t>
            </a:r>
            <a:endParaRPr sz="850">
              <a:latin typeface="Calibri"/>
              <a:cs typeface="Calibri"/>
            </a:endParaRPr>
          </a:p>
          <a:p>
            <a:pPr marL="293370">
              <a:lnSpc>
                <a:spcPct val="100000"/>
              </a:lnSpc>
              <a:spcBef>
                <a:spcPts val="210"/>
              </a:spcBef>
            </a:pPr>
            <a:r>
              <a:rPr sz="850" i="1" spc="-10" dirty="0">
                <a:latin typeface="Calibri"/>
                <a:cs typeface="Calibri"/>
              </a:rPr>
              <a:t>COME</a:t>
            </a:r>
            <a:r>
              <a:rPr sz="850" i="1" spc="-5" dirty="0">
                <a:latin typeface="Calibri"/>
                <a:cs typeface="Calibri"/>
              </a:rPr>
              <a:t> </a:t>
            </a:r>
            <a:r>
              <a:rPr sz="850" i="1" spc="-10" dirty="0">
                <a:latin typeface="Calibri"/>
                <a:cs typeface="Calibri"/>
              </a:rPr>
              <a:t>BISOGNA</a:t>
            </a:r>
            <a:r>
              <a:rPr sz="850" i="1" spc="5" dirty="0">
                <a:latin typeface="Calibri"/>
                <a:cs typeface="Calibri"/>
              </a:rPr>
              <a:t> </a:t>
            </a:r>
            <a:r>
              <a:rPr sz="850" i="1" spc="-15" dirty="0">
                <a:latin typeface="Calibri"/>
                <a:cs typeface="Calibri"/>
              </a:rPr>
              <a:t>INTERVENIRE</a:t>
            </a:r>
            <a:r>
              <a:rPr sz="850" i="1" spc="-5" dirty="0">
                <a:latin typeface="Calibri"/>
                <a:cs typeface="Calibri"/>
              </a:rPr>
              <a:t> </a:t>
            </a:r>
            <a:r>
              <a:rPr sz="850" i="1" spc="-10" dirty="0">
                <a:latin typeface="Calibri"/>
                <a:cs typeface="Calibri"/>
              </a:rPr>
              <a:t>NEI</a:t>
            </a:r>
            <a:r>
              <a:rPr sz="850" i="1" spc="10" dirty="0">
                <a:latin typeface="Calibri"/>
                <a:cs typeface="Calibri"/>
              </a:rPr>
              <a:t> </a:t>
            </a:r>
            <a:r>
              <a:rPr sz="850" i="1" spc="-15" dirty="0">
                <a:latin typeface="Calibri"/>
                <a:cs typeface="Calibri"/>
              </a:rPr>
              <a:t>VARI</a:t>
            </a:r>
            <a:r>
              <a:rPr sz="850" i="1" spc="10" dirty="0">
                <a:latin typeface="Calibri"/>
                <a:cs typeface="Calibri"/>
              </a:rPr>
              <a:t> </a:t>
            </a:r>
            <a:r>
              <a:rPr sz="850" i="1" spc="-5" dirty="0">
                <a:latin typeface="Calibri"/>
                <a:cs typeface="Calibri"/>
              </a:rPr>
              <a:t>CASI</a:t>
            </a:r>
            <a:r>
              <a:rPr sz="850" i="1" spc="5" dirty="0">
                <a:latin typeface="Calibri"/>
                <a:cs typeface="Calibri"/>
              </a:rPr>
              <a:t> </a:t>
            </a:r>
            <a:r>
              <a:rPr sz="850" i="1" spc="-10" dirty="0">
                <a:latin typeface="Calibri"/>
                <a:cs typeface="Calibri"/>
              </a:rPr>
              <a:t>DI</a:t>
            </a:r>
            <a:r>
              <a:rPr sz="850" i="1" spc="10" dirty="0">
                <a:latin typeface="Calibri"/>
                <a:cs typeface="Calibri"/>
              </a:rPr>
              <a:t> </a:t>
            </a:r>
            <a:r>
              <a:rPr sz="850" i="1" spc="-15" dirty="0">
                <a:latin typeface="Calibri"/>
                <a:cs typeface="Calibri"/>
              </a:rPr>
              <a:t>EMERGENZA</a:t>
            </a:r>
            <a:endParaRPr sz="850">
              <a:latin typeface="Calibri"/>
              <a:cs typeface="Calibri"/>
            </a:endParaRPr>
          </a:p>
          <a:p>
            <a:pPr marL="220979">
              <a:lnSpc>
                <a:spcPct val="100000"/>
              </a:lnSpc>
              <a:spcBef>
                <a:spcPts val="110"/>
              </a:spcBef>
            </a:pPr>
            <a:r>
              <a:rPr sz="850" i="1" spc="-10" dirty="0">
                <a:solidFill>
                  <a:srgbClr val="D12229"/>
                </a:solidFill>
                <a:latin typeface="Calibri"/>
                <a:cs typeface="Calibri"/>
              </a:rPr>
              <a:t>...arresto cardiorespiratorio</a:t>
            </a:r>
            <a:endParaRPr sz="850">
              <a:latin typeface="Calibri"/>
              <a:cs typeface="Calibri"/>
            </a:endParaRPr>
          </a:p>
          <a:p>
            <a:pPr marL="220979">
              <a:lnSpc>
                <a:spcPct val="100000"/>
              </a:lnSpc>
              <a:spcBef>
                <a:spcPts val="30"/>
              </a:spcBef>
            </a:pPr>
            <a:r>
              <a:rPr sz="850" i="1" spc="-10" dirty="0">
                <a:solidFill>
                  <a:srgbClr val="D12229"/>
                </a:solidFill>
                <a:latin typeface="Calibri"/>
                <a:cs typeface="Calibri"/>
              </a:rPr>
              <a:t>...rianimazione</a:t>
            </a:r>
            <a:r>
              <a:rPr sz="850" i="1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850" i="1" spc="-10" dirty="0">
                <a:solidFill>
                  <a:srgbClr val="D12229"/>
                </a:solidFill>
                <a:latin typeface="Calibri"/>
                <a:cs typeface="Calibri"/>
              </a:rPr>
              <a:t>cardiopolmonare</a:t>
            </a:r>
            <a:endParaRPr sz="850">
              <a:latin typeface="Calibri"/>
              <a:cs typeface="Calibri"/>
            </a:endParaRPr>
          </a:p>
          <a:p>
            <a:pPr marL="214629">
              <a:lnSpc>
                <a:spcPct val="100000"/>
              </a:lnSpc>
              <a:spcBef>
                <a:spcPts val="420"/>
              </a:spcBef>
            </a:pPr>
            <a:r>
              <a:rPr sz="850" i="1" spc="-10" dirty="0">
                <a:solidFill>
                  <a:srgbClr val="D12229"/>
                </a:solidFill>
                <a:latin typeface="Calibri"/>
                <a:cs typeface="Calibri"/>
              </a:rPr>
              <a:t>...ventilazione</a:t>
            </a:r>
            <a:endParaRPr sz="850">
              <a:latin typeface="Calibri"/>
              <a:cs typeface="Calibri"/>
            </a:endParaRPr>
          </a:p>
          <a:p>
            <a:pPr marL="217170">
              <a:lnSpc>
                <a:spcPct val="100000"/>
              </a:lnSpc>
              <a:spcBef>
                <a:spcPts val="280"/>
              </a:spcBef>
            </a:pPr>
            <a:r>
              <a:rPr sz="850" i="1" spc="-10" dirty="0">
                <a:solidFill>
                  <a:srgbClr val="D12229"/>
                </a:solidFill>
                <a:latin typeface="Calibri"/>
                <a:cs typeface="Calibri"/>
              </a:rPr>
              <a:t>...deﬁbrillazione</a:t>
            </a:r>
            <a:r>
              <a:rPr sz="850" i="1" spc="-2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850" i="1" spc="-10" dirty="0">
                <a:solidFill>
                  <a:srgbClr val="D12229"/>
                </a:solidFill>
                <a:latin typeface="Calibri"/>
                <a:cs typeface="Calibri"/>
              </a:rPr>
              <a:t>precoce</a:t>
            </a:r>
            <a:endParaRPr sz="850">
              <a:latin typeface="Calibri"/>
              <a:cs typeface="Calibri"/>
            </a:endParaRPr>
          </a:p>
          <a:p>
            <a:pPr marL="212725">
              <a:lnSpc>
                <a:spcPct val="100000"/>
              </a:lnSpc>
              <a:spcBef>
                <a:spcPts val="200"/>
              </a:spcBef>
            </a:pPr>
            <a:r>
              <a:rPr sz="850" i="1" spc="-10" dirty="0">
                <a:solidFill>
                  <a:srgbClr val="D12229"/>
                </a:solidFill>
                <a:latin typeface="Calibri"/>
                <a:cs typeface="Calibri"/>
              </a:rPr>
              <a:t>...ostruzione delle</a:t>
            </a:r>
            <a:r>
              <a:rPr sz="850" i="1" spc="-1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850" i="1" spc="-10" dirty="0">
                <a:solidFill>
                  <a:srgbClr val="D12229"/>
                </a:solidFill>
                <a:latin typeface="Calibri"/>
                <a:cs typeface="Calibri"/>
              </a:rPr>
              <a:t>vie</a:t>
            </a:r>
            <a:r>
              <a:rPr sz="850" i="1" spc="-1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850" i="1" spc="-10" dirty="0">
                <a:solidFill>
                  <a:srgbClr val="D12229"/>
                </a:solidFill>
                <a:latin typeface="Calibri"/>
                <a:cs typeface="Calibri"/>
              </a:rPr>
              <a:t>aeree</a:t>
            </a:r>
            <a:endParaRPr sz="850">
              <a:latin typeface="Calibri"/>
              <a:cs typeface="Calibri"/>
            </a:endParaRPr>
          </a:p>
          <a:p>
            <a:pPr marL="217170">
              <a:lnSpc>
                <a:spcPct val="100000"/>
              </a:lnSpc>
              <a:spcBef>
                <a:spcPts val="50"/>
              </a:spcBef>
            </a:pPr>
            <a:r>
              <a:rPr sz="850" i="1" spc="-10" dirty="0">
                <a:solidFill>
                  <a:srgbClr val="D12229"/>
                </a:solidFill>
                <a:latin typeface="Calibri"/>
                <a:cs typeface="Calibri"/>
              </a:rPr>
              <a:t>...emergenza</a:t>
            </a:r>
            <a:r>
              <a:rPr sz="850" i="1" spc="-3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850" i="1" spc="-10" dirty="0">
                <a:solidFill>
                  <a:srgbClr val="D12229"/>
                </a:solidFill>
                <a:latin typeface="Calibri"/>
                <a:cs typeface="Calibri"/>
              </a:rPr>
              <a:t>da</a:t>
            </a:r>
            <a:r>
              <a:rPr sz="850" i="1" spc="-1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850" i="1" spc="-10" dirty="0">
                <a:solidFill>
                  <a:srgbClr val="D12229"/>
                </a:solidFill>
                <a:latin typeface="Calibri"/>
                <a:cs typeface="Calibri"/>
              </a:rPr>
              <a:t>trauma</a:t>
            </a:r>
            <a:endParaRPr sz="850">
              <a:latin typeface="Calibri"/>
              <a:cs typeface="Calibri"/>
            </a:endParaRPr>
          </a:p>
          <a:p>
            <a:pPr marL="217170">
              <a:lnSpc>
                <a:spcPct val="100000"/>
              </a:lnSpc>
              <a:spcBef>
                <a:spcPts val="40"/>
              </a:spcBef>
            </a:pPr>
            <a:r>
              <a:rPr sz="850" i="1" spc="-10" dirty="0">
                <a:solidFill>
                  <a:srgbClr val="D12229"/>
                </a:solidFill>
                <a:latin typeface="Calibri"/>
                <a:cs typeface="Calibri"/>
              </a:rPr>
              <a:t>...lesioni</a:t>
            </a:r>
            <a:r>
              <a:rPr sz="850" i="1" spc="-2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850" i="1" spc="-10" dirty="0">
                <a:solidFill>
                  <a:srgbClr val="D12229"/>
                </a:solidFill>
                <a:latin typeface="Calibri"/>
                <a:cs typeface="Calibri"/>
              </a:rPr>
              <a:t>degli</a:t>
            </a:r>
            <a:r>
              <a:rPr sz="850" i="1" spc="-1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850" i="1" spc="-10" dirty="0">
                <a:solidFill>
                  <a:srgbClr val="D12229"/>
                </a:solidFill>
                <a:latin typeface="Calibri"/>
                <a:cs typeface="Calibri"/>
              </a:rPr>
              <a:t>occhi</a:t>
            </a:r>
            <a:endParaRPr sz="850">
              <a:latin typeface="Calibri"/>
              <a:cs typeface="Calibri"/>
            </a:endParaRPr>
          </a:p>
          <a:p>
            <a:pPr marL="299720">
              <a:lnSpc>
                <a:spcPts val="1010"/>
              </a:lnSpc>
              <a:spcBef>
                <a:spcPts val="280"/>
              </a:spcBef>
            </a:pPr>
            <a:r>
              <a:rPr sz="850" i="1" spc="-15" dirty="0">
                <a:latin typeface="Calibri"/>
                <a:cs typeface="Calibri"/>
              </a:rPr>
              <a:t>EMERGENZE</a:t>
            </a:r>
            <a:r>
              <a:rPr sz="850" i="1" spc="-25" dirty="0">
                <a:latin typeface="Calibri"/>
                <a:cs typeface="Calibri"/>
              </a:rPr>
              <a:t> </a:t>
            </a:r>
            <a:r>
              <a:rPr sz="850" i="1" spc="-10" dirty="0">
                <a:latin typeface="Calibri"/>
                <a:cs typeface="Calibri"/>
              </a:rPr>
              <a:t>MEDICHE</a:t>
            </a:r>
            <a:endParaRPr sz="850">
              <a:latin typeface="Calibri"/>
              <a:cs typeface="Calibri"/>
            </a:endParaRPr>
          </a:p>
          <a:p>
            <a:pPr marL="220979">
              <a:lnSpc>
                <a:spcPts val="1010"/>
              </a:lnSpc>
            </a:pPr>
            <a:r>
              <a:rPr sz="850" i="1" spc="-5" dirty="0">
                <a:solidFill>
                  <a:srgbClr val="D12229"/>
                </a:solidFill>
                <a:latin typeface="Calibri"/>
                <a:cs typeface="Calibri"/>
              </a:rPr>
              <a:t>...colpo</a:t>
            </a:r>
            <a:r>
              <a:rPr sz="850" i="1" spc="-3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850" i="1" spc="-10" dirty="0">
                <a:solidFill>
                  <a:srgbClr val="D12229"/>
                </a:solidFill>
                <a:latin typeface="Calibri"/>
                <a:cs typeface="Calibri"/>
              </a:rPr>
              <a:t>di</a:t>
            </a:r>
            <a:r>
              <a:rPr sz="850" i="1" spc="-2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850" i="1" spc="-10" dirty="0">
                <a:solidFill>
                  <a:srgbClr val="D12229"/>
                </a:solidFill>
                <a:latin typeface="Calibri"/>
                <a:cs typeface="Calibri"/>
              </a:rPr>
              <a:t>sole</a:t>
            </a:r>
            <a:endParaRPr sz="850">
              <a:latin typeface="Calibri"/>
              <a:cs typeface="Calibri"/>
            </a:endParaRPr>
          </a:p>
          <a:p>
            <a:pPr marL="214629">
              <a:lnSpc>
                <a:spcPct val="100000"/>
              </a:lnSpc>
              <a:spcBef>
                <a:spcPts val="310"/>
              </a:spcBef>
            </a:pPr>
            <a:r>
              <a:rPr sz="850" i="1" spc="-10" dirty="0">
                <a:solidFill>
                  <a:srgbClr val="D12229"/>
                </a:solidFill>
                <a:latin typeface="Calibri"/>
                <a:cs typeface="Calibri"/>
              </a:rPr>
              <a:t>...ipotermia</a:t>
            </a:r>
            <a:endParaRPr sz="850">
              <a:latin typeface="Calibri"/>
              <a:cs typeface="Calibri"/>
            </a:endParaRPr>
          </a:p>
          <a:p>
            <a:pPr marL="219075">
              <a:lnSpc>
                <a:spcPct val="100000"/>
              </a:lnSpc>
              <a:spcBef>
                <a:spcPts val="630"/>
              </a:spcBef>
            </a:pPr>
            <a:r>
              <a:rPr sz="850" i="1" spc="-5" dirty="0">
                <a:solidFill>
                  <a:srgbClr val="D12229"/>
                </a:solidFill>
                <a:latin typeface="Calibri"/>
                <a:cs typeface="Calibri"/>
              </a:rPr>
              <a:t>...crisi</a:t>
            </a:r>
            <a:r>
              <a:rPr sz="850" i="1" spc="-1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850" i="1" spc="-15" dirty="0">
                <a:solidFill>
                  <a:srgbClr val="D12229"/>
                </a:solidFill>
                <a:latin typeface="Calibri"/>
                <a:cs typeface="Calibri"/>
              </a:rPr>
              <a:t>epilettica/convulsiva</a:t>
            </a:r>
            <a:endParaRPr sz="850">
              <a:latin typeface="Calibri"/>
              <a:cs typeface="Calibri"/>
            </a:endParaRPr>
          </a:p>
          <a:p>
            <a:pPr marL="218440">
              <a:lnSpc>
                <a:spcPct val="100000"/>
              </a:lnSpc>
              <a:spcBef>
                <a:spcPts val="320"/>
              </a:spcBef>
            </a:pPr>
            <a:r>
              <a:rPr sz="850" i="1" spc="-5" dirty="0">
                <a:solidFill>
                  <a:srgbClr val="D12229"/>
                </a:solidFill>
                <a:latin typeface="Calibri"/>
                <a:cs typeface="Calibri"/>
              </a:rPr>
              <a:t>...crisi</a:t>
            </a:r>
            <a:r>
              <a:rPr sz="850" i="1" spc="-3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850" i="1" spc="-10" dirty="0">
                <a:solidFill>
                  <a:srgbClr val="D12229"/>
                </a:solidFill>
                <a:latin typeface="Calibri"/>
                <a:cs typeface="Calibri"/>
              </a:rPr>
              <a:t>cerebrovascolare</a:t>
            </a:r>
            <a:endParaRPr sz="850">
              <a:latin typeface="Calibri"/>
              <a:cs typeface="Calibri"/>
            </a:endParaRPr>
          </a:p>
          <a:p>
            <a:pPr marL="218440">
              <a:lnSpc>
                <a:spcPct val="100000"/>
              </a:lnSpc>
              <a:spcBef>
                <a:spcPts val="40"/>
              </a:spcBef>
            </a:pPr>
            <a:r>
              <a:rPr sz="850" i="1" spc="-10" dirty="0">
                <a:solidFill>
                  <a:srgbClr val="D12229"/>
                </a:solidFill>
                <a:latin typeface="Calibri"/>
                <a:cs typeface="Calibri"/>
              </a:rPr>
              <a:t>...lesioni</a:t>
            </a:r>
            <a:r>
              <a:rPr sz="850" i="1" spc="-1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850" i="1" spc="-10" dirty="0">
                <a:solidFill>
                  <a:srgbClr val="D12229"/>
                </a:solidFill>
                <a:latin typeface="Calibri"/>
                <a:cs typeface="Calibri"/>
              </a:rPr>
              <a:t>da</a:t>
            </a:r>
            <a:r>
              <a:rPr sz="850" i="1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850" i="1" spc="-10" dirty="0">
                <a:solidFill>
                  <a:srgbClr val="D12229"/>
                </a:solidFill>
                <a:latin typeface="Calibri"/>
                <a:cs typeface="Calibri"/>
              </a:rPr>
              <a:t>caldo </a:t>
            </a:r>
            <a:r>
              <a:rPr sz="850" i="1" spc="-5" dirty="0">
                <a:solidFill>
                  <a:srgbClr val="D12229"/>
                </a:solidFill>
                <a:latin typeface="Calibri"/>
                <a:cs typeface="Calibri"/>
              </a:rPr>
              <a:t>e </a:t>
            </a:r>
            <a:r>
              <a:rPr sz="850" i="1" spc="-10" dirty="0">
                <a:solidFill>
                  <a:srgbClr val="D12229"/>
                </a:solidFill>
                <a:latin typeface="Calibri"/>
                <a:cs typeface="Calibri"/>
              </a:rPr>
              <a:t>da</a:t>
            </a:r>
            <a:r>
              <a:rPr sz="850" i="1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850" i="1" spc="-10" dirty="0">
                <a:solidFill>
                  <a:srgbClr val="D12229"/>
                </a:solidFill>
                <a:latin typeface="Calibri"/>
                <a:cs typeface="Calibri"/>
              </a:rPr>
              <a:t>freddo</a:t>
            </a:r>
            <a:endParaRPr sz="850">
              <a:latin typeface="Calibri"/>
              <a:cs typeface="Calibri"/>
            </a:endParaRPr>
          </a:p>
          <a:p>
            <a:pPr marL="219075">
              <a:lnSpc>
                <a:spcPct val="100000"/>
              </a:lnSpc>
              <a:spcBef>
                <a:spcPts val="160"/>
              </a:spcBef>
            </a:pPr>
            <a:r>
              <a:rPr sz="850" i="1" spc="-10" dirty="0">
                <a:solidFill>
                  <a:srgbClr val="D12229"/>
                </a:solidFill>
                <a:latin typeface="Calibri"/>
                <a:cs typeface="Calibri"/>
              </a:rPr>
              <a:t>...emergenza</a:t>
            </a:r>
            <a:r>
              <a:rPr sz="850" i="1" spc="-2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850" i="1" spc="-10" dirty="0">
                <a:solidFill>
                  <a:srgbClr val="D12229"/>
                </a:solidFill>
                <a:latin typeface="Calibri"/>
                <a:cs typeface="Calibri"/>
              </a:rPr>
              <a:t>da</a:t>
            </a:r>
            <a:r>
              <a:rPr sz="850" i="1" spc="-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850" i="1" spc="-15" dirty="0">
                <a:solidFill>
                  <a:srgbClr val="D12229"/>
                </a:solidFill>
                <a:latin typeface="Calibri"/>
                <a:cs typeface="Calibri"/>
              </a:rPr>
              <a:t>congelamento</a:t>
            </a:r>
            <a:endParaRPr sz="850">
              <a:latin typeface="Calibri"/>
              <a:cs typeface="Calibri"/>
            </a:endParaRPr>
          </a:p>
          <a:p>
            <a:pPr marL="217170">
              <a:lnSpc>
                <a:spcPct val="100000"/>
              </a:lnSpc>
              <a:spcBef>
                <a:spcPts val="130"/>
              </a:spcBef>
            </a:pPr>
            <a:r>
              <a:rPr sz="850" i="1" spc="-10" dirty="0">
                <a:solidFill>
                  <a:srgbClr val="D12229"/>
                </a:solidFill>
                <a:latin typeface="Calibri"/>
                <a:cs typeface="Calibri"/>
              </a:rPr>
              <a:t>...emergenza</a:t>
            </a:r>
            <a:r>
              <a:rPr sz="850" i="1" spc="-2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850" i="1" spc="-10" dirty="0">
                <a:solidFill>
                  <a:srgbClr val="D12229"/>
                </a:solidFill>
                <a:latin typeface="Calibri"/>
                <a:cs typeface="Calibri"/>
              </a:rPr>
              <a:t>da</a:t>
            </a:r>
            <a:r>
              <a:rPr sz="850" i="1" spc="-1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850" i="1" spc="-10" dirty="0">
                <a:solidFill>
                  <a:srgbClr val="D12229"/>
                </a:solidFill>
                <a:latin typeface="Calibri"/>
                <a:cs typeface="Calibri"/>
              </a:rPr>
              <a:t>folgorazione</a:t>
            </a:r>
            <a:endParaRPr sz="850">
              <a:latin typeface="Calibri"/>
              <a:cs typeface="Calibri"/>
            </a:endParaRPr>
          </a:p>
          <a:p>
            <a:pPr marL="290830" marR="808990" indent="2540">
              <a:lnSpc>
                <a:spcPts val="1360"/>
              </a:lnSpc>
              <a:spcBef>
                <a:spcPts val="55"/>
              </a:spcBef>
            </a:pPr>
            <a:r>
              <a:rPr sz="850" i="1" spc="-10" dirty="0">
                <a:latin typeface="Calibri"/>
                <a:cs typeface="Calibri"/>
              </a:rPr>
              <a:t>PUNTURE DI</a:t>
            </a:r>
            <a:r>
              <a:rPr sz="850" i="1" dirty="0">
                <a:latin typeface="Calibri"/>
                <a:cs typeface="Calibri"/>
              </a:rPr>
              <a:t> </a:t>
            </a:r>
            <a:r>
              <a:rPr sz="850" i="1" spc="-10" dirty="0">
                <a:latin typeface="Calibri"/>
                <a:cs typeface="Calibri"/>
              </a:rPr>
              <a:t>INSETTI </a:t>
            </a:r>
            <a:r>
              <a:rPr sz="850" i="1" spc="-5" dirty="0">
                <a:latin typeface="Calibri"/>
                <a:cs typeface="Calibri"/>
              </a:rPr>
              <a:t>E</a:t>
            </a:r>
            <a:r>
              <a:rPr sz="850" i="1" dirty="0">
                <a:latin typeface="Calibri"/>
                <a:cs typeface="Calibri"/>
              </a:rPr>
              <a:t> </a:t>
            </a:r>
            <a:r>
              <a:rPr sz="850" i="1" spc="-10" dirty="0">
                <a:latin typeface="Calibri"/>
                <a:cs typeface="Calibri"/>
              </a:rPr>
              <a:t>MORSI</a:t>
            </a:r>
            <a:r>
              <a:rPr sz="850" i="1" spc="-5" dirty="0">
                <a:latin typeface="Calibri"/>
                <a:cs typeface="Calibri"/>
              </a:rPr>
              <a:t> DI</a:t>
            </a:r>
            <a:r>
              <a:rPr sz="850" i="1" dirty="0">
                <a:latin typeface="Calibri"/>
                <a:cs typeface="Calibri"/>
              </a:rPr>
              <a:t> </a:t>
            </a:r>
            <a:r>
              <a:rPr sz="850" i="1" spc="-10" dirty="0">
                <a:latin typeface="Calibri"/>
                <a:cs typeface="Calibri"/>
              </a:rPr>
              <a:t>ANIMALI </a:t>
            </a:r>
            <a:r>
              <a:rPr sz="850" i="1" spc="-180" dirty="0">
                <a:latin typeface="Calibri"/>
                <a:cs typeface="Calibri"/>
              </a:rPr>
              <a:t> </a:t>
            </a:r>
            <a:r>
              <a:rPr sz="850" i="1" spc="-15" dirty="0">
                <a:latin typeface="Calibri"/>
                <a:cs typeface="Calibri"/>
              </a:rPr>
              <a:t>INTOSSICAZIONE</a:t>
            </a:r>
            <a:r>
              <a:rPr sz="850" i="1" spc="-5" dirty="0">
                <a:latin typeface="Calibri"/>
                <a:cs typeface="Calibri"/>
              </a:rPr>
              <a:t> </a:t>
            </a:r>
            <a:r>
              <a:rPr sz="850" i="1" spc="-15" dirty="0">
                <a:latin typeface="Calibri"/>
                <a:cs typeface="Calibri"/>
              </a:rPr>
              <a:t>DA</a:t>
            </a:r>
            <a:r>
              <a:rPr sz="850" i="1" dirty="0">
                <a:latin typeface="Calibri"/>
                <a:cs typeface="Calibri"/>
              </a:rPr>
              <a:t> </a:t>
            </a:r>
            <a:r>
              <a:rPr sz="850" i="1" spc="-20" dirty="0">
                <a:latin typeface="Calibri"/>
                <a:cs typeface="Calibri"/>
              </a:rPr>
              <a:t>AGENTI</a:t>
            </a:r>
            <a:endParaRPr sz="850">
              <a:latin typeface="Calibri"/>
              <a:cs typeface="Calibri"/>
            </a:endParaRPr>
          </a:p>
          <a:p>
            <a:pPr marL="290830" marR="1859280" indent="-240029">
              <a:lnSpc>
                <a:spcPct val="107800"/>
              </a:lnSpc>
              <a:spcBef>
                <a:spcPts val="155"/>
              </a:spcBef>
              <a:tabLst>
                <a:tab pos="290195" algn="l"/>
              </a:tabLst>
            </a:pPr>
            <a:r>
              <a:rPr sz="850" i="1" spc="-10" dirty="0">
                <a:latin typeface="Calibri"/>
                <a:cs typeface="Calibri"/>
              </a:rPr>
              <a:t>7	</a:t>
            </a:r>
            <a:r>
              <a:rPr sz="1275" i="1" spc="-675" baseline="16339" dirty="0">
                <a:latin typeface="Calibri"/>
                <a:cs typeface="Calibri"/>
              </a:rPr>
              <a:t>C</a:t>
            </a:r>
            <a:r>
              <a:rPr sz="850" i="1" spc="-60" dirty="0">
                <a:latin typeface="Calibri"/>
                <a:cs typeface="Calibri"/>
              </a:rPr>
              <a:t>A</a:t>
            </a:r>
            <a:r>
              <a:rPr sz="1275" i="1" spc="-727" baseline="16339" dirty="0">
                <a:latin typeface="Calibri"/>
                <a:cs typeface="Calibri"/>
              </a:rPr>
              <a:t>H</a:t>
            </a:r>
            <a:r>
              <a:rPr sz="850" i="1" spc="-10" dirty="0">
                <a:latin typeface="Calibri"/>
                <a:cs typeface="Calibri"/>
              </a:rPr>
              <a:t>S</a:t>
            </a:r>
            <a:r>
              <a:rPr sz="850" i="1" spc="-345" dirty="0">
                <a:latin typeface="Calibri"/>
                <a:cs typeface="Calibri"/>
              </a:rPr>
              <a:t>P</a:t>
            </a:r>
            <a:r>
              <a:rPr sz="1275" i="1" spc="-15" baseline="16339" dirty="0">
                <a:latin typeface="Calibri"/>
                <a:cs typeface="Calibri"/>
              </a:rPr>
              <a:t>I</a:t>
            </a:r>
            <a:r>
              <a:rPr sz="1275" i="1" spc="-914" baseline="16339" dirty="0">
                <a:latin typeface="Calibri"/>
                <a:cs typeface="Calibri"/>
              </a:rPr>
              <a:t>M</a:t>
            </a:r>
            <a:r>
              <a:rPr sz="850" i="1" spc="-10" dirty="0">
                <a:latin typeface="Calibri"/>
                <a:cs typeface="Calibri"/>
              </a:rPr>
              <a:t>E</a:t>
            </a:r>
            <a:r>
              <a:rPr sz="850" i="1" spc="-229" dirty="0">
                <a:latin typeface="Calibri"/>
                <a:cs typeface="Calibri"/>
              </a:rPr>
              <a:t>T</a:t>
            </a:r>
            <a:r>
              <a:rPr sz="1275" i="1" spc="-15" baseline="16339" dirty="0">
                <a:latin typeface="Calibri"/>
                <a:cs typeface="Calibri"/>
              </a:rPr>
              <a:t>I</a:t>
            </a:r>
            <a:r>
              <a:rPr sz="1275" i="1" spc="-644" baseline="16339" dirty="0">
                <a:latin typeface="Calibri"/>
                <a:cs typeface="Calibri"/>
              </a:rPr>
              <a:t>C</a:t>
            </a:r>
            <a:r>
              <a:rPr sz="850" i="1" spc="-15" dirty="0">
                <a:latin typeface="Calibri"/>
                <a:cs typeface="Calibri"/>
              </a:rPr>
              <a:t>T</a:t>
            </a:r>
            <a:r>
              <a:rPr sz="850" i="1" spc="-5" dirty="0">
                <a:latin typeface="Calibri"/>
                <a:cs typeface="Calibri"/>
              </a:rPr>
              <a:t>I</a:t>
            </a:r>
            <a:r>
              <a:rPr sz="850" i="1" spc="5" dirty="0">
                <a:latin typeface="Calibri"/>
                <a:cs typeface="Calibri"/>
              </a:rPr>
              <a:t> </a:t>
            </a:r>
            <a:r>
              <a:rPr sz="850" i="1" spc="-20" dirty="0">
                <a:latin typeface="Calibri"/>
                <a:cs typeface="Calibri"/>
              </a:rPr>
              <a:t>M</a:t>
            </a:r>
            <a:r>
              <a:rPr sz="850" i="1" spc="-10" dirty="0">
                <a:latin typeface="Calibri"/>
                <a:cs typeface="Calibri"/>
              </a:rPr>
              <a:t>E</a:t>
            </a:r>
            <a:r>
              <a:rPr sz="850" i="1" spc="-20" dirty="0">
                <a:latin typeface="Calibri"/>
                <a:cs typeface="Calibri"/>
              </a:rPr>
              <a:t>D</a:t>
            </a:r>
            <a:r>
              <a:rPr sz="850" i="1" spc="-10" dirty="0">
                <a:latin typeface="Calibri"/>
                <a:cs typeface="Calibri"/>
              </a:rPr>
              <a:t>I</a:t>
            </a:r>
            <a:r>
              <a:rPr sz="850" i="1" spc="-30" dirty="0">
                <a:latin typeface="Calibri"/>
                <a:cs typeface="Calibri"/>
              </a:rPr>
              <a:t>C</a:t>
            </a:r>
            <a:r>
              <a:rPr sz="850" i="1" spc="-10" dirty="0">
                <a:latin typeface="Calibri"/>
                <a:cs typeface="Calibri"/>
              </a:rPr>
              <a:t>O-  </a:t>
            </a:r>
            <a:r>
              <a:rPr sz="850" i="1" spc="-15" dirty="0">
                <a:latin typeface="Calibri"/>
                <a:cs typeface="Calibri"/>
              </a:rPr>
              <a:t>LEGALI</a:t>
            </a:r>
            <a:endParaRPr sz="85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9879" y="6916456"/>
            <a:ext cx="328930" cy="336550"/>
            <a:chOff x="309879" y="6916456"/>
            <a:chExt cx="328930" cy="336550"/>
          </a:xfrm>
        </p:grpSpPr>
        <p:sp>
          <p:nvSpPr>
            <p:cNvPr id="3" name="object 3"/>
            <p:cNvSpPr/>
            <p:nvPr/>
          </p:nvSpPr>
          <p:spPr>
            <a:xfrm>
              <a:off x="317499" y="6927849"/>
              <a:ext cx="313690" cy="314960"/>
            </a:xfrm>
            <a:custGeom>
              <a:avLst/>
              <a:gdLst/>
              <a:ahLst/>
              <a:cxnLst/>
              <a:rect l="l" t="t" r="r" b="b"/>
              <a:pathLst>
                <a:path w="313690" h="314959">
                  <a:moveTo>
                    <a:pt x="157479" y="0"/>
                  </a:moveTo>
                  <a:lnTo>
                    <a:pt x="107452" y="8087"/>
                  </a:lnTo>
                  <a:lnTo>
                    <a:pt x="64190" y="30561"/>
                  </a:lnTo>
                  <a:lnTo>
                    <a:pt x="30195" y="64739"/>
                  </a:lnTo>
                  <a:lnTo>
                    <a:pt x="7965" y="107939"/>
                  </a:lnTo>
                  <a:lnTo>
                    <a:pt x="0" y="157479"/>
                  </a:lnTo>
                  <a:lnTo>
                    <a:pt x="7965" y="207020"/>
                  </a:lnTo>
                  <a:lnTo>
                    <a:pt x="30195" y="250220"/>
                  </a:lnTo>
                  <a:lnTo>
                    <a:pt x="64190" y="284398"/>
                  </a:lnTo>
                  <a:lnTo>
                    <a:pt x="107452" y="306872"/>
                  </a:lnTo>
                  <a:lnTo>
                    <a:pt x="157479" y="314960"/>
                  </a:lnTo>
                  <a:lnTo>
                    <a:pt x="206888" y="306872"/>
                  </a:lnTo>
                  <a:lnTo>
                    <a:pt x="249773" y="284398"/>
                  </a:lnTo>
                  <a:lnTo>
                    <a:pt x="283575" y="250220"/>
                  </a:lnTo>
                  <a:lnTo>
                    <a:pt x="305734" y="207020"/>
                  </a:lnTo>
                  <a:lnTo>
                    <a:pt x="313690" y="157479"/>
                  </a:lnTo>
                  <a:lnTo>
                    <a:pt x="305734" y="107939"/>
                  </a:lnTo>
                  <a:lnTo>
                    <a:pt x="283575" y="64739"/>
                  </a:lnTo>
                  <a:lnTo>
                    <a:pt x="249773" y="30561"/>
                  </a:lnTo>
                  <a:lnTo>
                    <a:pt x="206888" y="8087"/>
                  </a:lnTo>
                  <a:lnTo>
                    <a:pt x="157479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17499" y="6927849"/>
              <a:ext cx="313690" cy="314960"/>
            </a:xfrm>
            <a:custGeom>
              <a:avLst/>
              <a:gdLst/>
              <a:ahLst/>
              <a:cxnLst/>
              <a:rect l="l" t="t" r="r" b="b"/>
              <a:pathLst>
                <a:path w="313690" h="314959">
                  <a:moveTo>
                    <a:pt x="313690" y="157479"/>
                  </a:moveTo>
                  <a:lnTo>
                    <a:pt x="305734" y="207020"/>
                  </a:lnTo>
                  <a:lnTo>
                    <a:pt x="283575" y="250220"/>
                  </a:lnTo>
                  <a:lnTo>
                    <a:pt x="249773" y="284398"/>
                  </a:lnTo>
                  <a:lnTo>
                    <a:pt x="206888" y="306872"/>
                  </a:lnTo>
                  <a:lnTo>
                    <a:pt x="157479" y="314960"/>
                  </a:lnTo>
                  <a:lnTo>
                    <a:pt x="107452" y="306872"/>
                  </a:lnTo>
                  <a:lnTo>
                    <a:pt x="64190" y="284398"/>
                  </a:lnTo>
                  <a:lnTo>
                    <a:pt x="30195" y="250220"/>
                  </a:lnTo>
                  <a:lnTo>
                    <a:pt x="7965" y="207020"/>
                  </a:lnTo>
                  <a:lnTo>
                    <a:pt x="0" y="157479"/>
                  </a:lnTo>
                  <a:lnTo>
                    <a:pt x="7965" y="107939"/>
                  </a:lnTo>
                  <a:lnTo>
                    <a:pt x="30195" y="64739"/>
                  </a:lnTo>
                  <a:lnTo>
                    <a:pt x="64190" y="30561"/>
                  </a:lnTo>
                  <a:lnTo>
                    <a:pt x="107452" y="8087"/>
                  </a:lnTo>
                  <a:lnTo>
                    <a:pt x="157479" y="0"/>
                  </a:lnTo>
                  <a:lnTo>
                    <a:pt x="206888" y="8087"/>
                  </a:lnTo>
                  <a:lnTo>
                    <a:pt x="249773" y="30561"/>
                  </a:lnTo>
                  <a:lnTo>
                    <a:pt x="283575" y="64739"/>
                  </a:lnTo>
                  <a:lnTo>
                    <a:pt x="305734" y="107939"/>
                  </a:lnTo>
                  <a:lnTo>
                    <a:pt x="313690" y="157479"/>
                  </a:lnTo>
                  <a:close/>
                </a:path>
                <a:path w="313690" h="314959">
                  <a:moveTo>
                    <a:pt x="0" y="0"/>
                  </a:moveTo>
                  <a:lnTo>
                    <a:pt x="0" y="0"/>
                  </a:lnTo>
                </a:path>
                <a:path w="313690" h="314959">
                  <a:moveTo>
                    <a:pt x="313690" y="314960"/>
                  </a:moveTo>
                  <a:lnTo>
                    <a:pt x="313690" y="31496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9879" y="6920229"/>
              <a:ext cx="328930" cy="328930"/>
            </a:xfrm>
            <a:custGeom>
              <a:avLst/>
              <a:gdLst/>
              <a:ahLst/>
              <a:cxnLst/>
              <a:rect l="l" t="t" r="r" b="b"/>
              <a:pathLst>
                <a:path w="328930" h="328929">
                  <a:moveTo>
                    <a:pt x="321310" y="165100"/>
                  </a:moveTo>
                  <a:lnTo>
                    <a:pt x="313354" y="214508"/>
                  </a:lnTo>
                  <a:lnTo>
                    <a:pt x="291195" y="257393"/>
                  </a:lnTo>
                  <a:lnTo>
                    <a:pt x="257393" y="291195"/>
                  </a:lnTo>
                  <a:lnTo>
                    <a:pt x="214508" y="313354"/>
                  </a:lnTo>
                  <a:lnTo>
                    <a:pt x="165100" y="321310"/>
                  </a:lnTo>
                  <a:lnTo>
                    <a:pt x="114940" y="313354"/>
                  </a:lnTo>
                  <a:lnTo>
                    <a:pt x="71363" y="291195"/>
                  </a:lnTo>
                  <a:lnTo>
                    <a:pt x="36992" y="257393"/>
                  </a:lnTo>
                  <a:lnTo>
                    <a:pt x="14447" y="214508"/>
                  </a:lnTo>
                  <a:lnTo>
                    <a:pt x="6350" y="165100"/>
                  </a:lnTo>
                  <a:lnTo>
                    <a:pt x="14447" y="115072"/>
                  </a:lnTo>
                  <a:lnTo>
                    <a:pt x="36992" y="71810"/>
                  </a:lnTo>
                  <a:lnTo>
                    <a:pt x="71363" y="37815"/>
                  </a:lnTo>
                  <a:lnTo>
                    <a:pt x="114940" y="15585"/>
                  </a:lnTo>
                  <a:lnTo>
                    <a:pt x="165100" y="7620"/>
                  </a:lnTo>
                  <a:lnTo>
                    <a:pt x="214508" y="15585"/>
                  </a:lnTo>
                  <a:lnTo>
                    <a:pt x="257393" y="37815"/>
                  </a:lnTo>
                  <a:lnTo>
                    <a:pt x="291195" y="71810"/>
                  </a:lnTo>
                  <a:lnTo>
                    <a:pt x="313354" y="115072"/>
                  </a:lnTo>
                  <a:lnTo>
                    <a:pt x="321310" y="165100"/>
                  </a:lnTo>
                  <a:close/>
                </a:path>
                <a:path w="328930" h="328929">
                  <a:moveTo>
                    <a:pt x="0" y="0"/>
                  </a:moveTo>
                  <a:lnTo>
                    <a:pt x="0" y="0"/>
                  </a:lnTo>
                </a:path>
                <a:path w="328930" h="328929">
                  <a:moveTo>
                    <a:pt x="328930" y="328930"/>
                  </a:moveTo>
                  <a:lnTo>
                    <a:pt x="328930" y="328930"/>
                  </a:lnTo>
                </a:path>
              </a:pathLst>
            </a:custGeom>
            <a:ln w="7547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0" y="957580"/>
            <a:ext cx="5334000" cy="146050"/>
            <a:chOff x="0" y="957580"/>
            <a:chExt cx="5334000" cy="146050"/>
          </a:xfrm>
        </p:grpSpPr>
        <p:sp>
          <p:nvSpPr>
            <p:cNvPr id="7" name="object 7"/>
            <p:cNvSpPr/>
            <p:nvPr/>
          </p:nvSpPr>
          <p:spPr>
            <a:xfrm>
              <a:off x="0" y="957580"/>
              <a:ext cx="5334000" cy="146050"/>
            </a:xfrm>
            <a:custGeom>
              <a:avLst/>
              <a:gdLst/>
              <a:ahLst/>
              <a:cxnLst/>
              <a:rect l="l" t="t" r="r" b="b"/>
              <a:pathLst>
                <a:path w="5334000" h="146050">
                  <a:moveTo>
                    <a:pt x="0" y="146050"/>
                  </a:moveTo>
                  <a:lnTo>
                    <a:pt x="5334000" y="14605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605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957580"/>
              <a:ext cx="5334000" cy="146050"/>
            </a:xfrm>
            <a:custGeom>
              <a:avLst/>
              <a:gdLst/>
              <a:ahLst/>
              <a:cxnLst/>
              <a:rect l="l" t="t" r="r" b="b"/>
              <a:pathLst>
                <a:path w="5334000" h="146050">
                  <a:moveTo>
                    <a:pt x="0" y="146050"/>
                  </a:moveTo>
                  <a:lnTo>
                    <a:pt x="5334000" y="14605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6050"/>
                  </a:lnTo>
                  <a:close/>
                </a:path>
                <a:path w="5334000" h="146050">
                  <a:moveTo>
                    <a:pt x="0" y="0"/>
                  </a:moveTo>
                  <a:lnTo>
                    <a:pt x="0" y="0"/>
                  </a:lnTo>
                </a:path>
                <a:path w="5334000" h="146050">
                  <a:moveTo>
                    <a:pt x="5334000" y="146050"/>
                  </a:moveTo>
                  <a:lnTo>
                    <a:pt x="5334000" y="14605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46709" y="1398270"/>
            <a:ext cx="88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3909" y="1398270"/>
            <a:ext cx="41795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Calibri"/>
                <a:cs typeface="Calibri"/>
              </a:rPr>
              <a:t>nel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caso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ci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sia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un’emorragia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dal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naso,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bocca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dalle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orecchie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fermarla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è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bene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6709" y="1557020"/>
            <a:ext cx="9804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Calibri"/>
                <a:cs typeface="Calibri"/>
              </a:rPr>
              <a:t>che</a:t>
            </a:r>
            <a:r>
              <a:rPr sz="1000" i="1" spc="-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-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sangue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esca,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6709" y="1709420"/>
            <a:ext cx="88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3909" y="1709420"/>
            <a:ext cx="24060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sorvegliare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l’infortunato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ﬁno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all’arrivo</a:t>
            </a:r>
            <a:r>
              <a:rPr sz="1000" i="1" dirty="0">
                <a:latin typeface="Calibri"/>
                <a:cs typeface="Calibri"/>
              </a:rPr>
              <a:t> del </a:t>
            </a:r>
            <a:r>
              <a:rPr sz="1000" i="1" spc="-5" dirty="0">
                <a:latin typeface="Calibri"/>
                <a:cs typeface="Calibri"/>
              </a:rPr>
              <a:t>118.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6709" y="2012950"/>
            <a:ext cx="12452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T</a:t>
            </a:r>
            <a:r>
              <a:rPr sz="1000" i="1" spc="5" dirty="0">
                <a:solidFill>
                  <a:srgbClr val="D12229"/>
                </a:solidFill>
                <a:latin typeface="Calibri"/>
                <a:cs typeface="Calibri"/>
              </a:rPr>
              <a:t>R</a:t>
            </a:r>
            <a:r>
              <a:rPr sz="1000" i="1" spc="-30" dirty="0">
                <a:solidFill>
                  <a:srgbClr val="D12229"/>
                </a:solidFill>
                <a:latin typeface="Calibri"/>
                <a:cs typeface="Calibri"/>
              </a:rPr>
              <a:t>A</a:t>
            </a:r>
            <a:r>
              <a:rPr sz="1000" i="1" spc="-15" dirty="0">
                <a:solidFill>
                  <a:srgbClr val="D12229"/>
                </a:solidFill>
                <a:latin typeface="Calibri"/>
                <a:cs typeface="Calibri"/>
              </a:rPr>
              <a:t>U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MA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50" dirty="0">
                <a:solidFill>
                  <a:srgbClr val="D12229"/>
                </a:solidFill>
                <a:latin typeface="Calibri"/>
                <a:cs typeface="Calibri"/>
              </a:rPr>
              <a:t>A</a:t>
            </a:r>
            <a:r>
              <a:rPr sz="1000" i="1" spc="-55" dirty="0">
                <a:solidFill>
                  <a:srgbClr val="D12229"/>
                </a:solidFill>
                <a:latin typeface="Calibri"/>
                <a:cs typeface="Calibri"/>
              </a:rPr>
              <a:t>L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L</a:t>
            </a:r>
            <a:r>
              <a:rPr sz="1000" i="1" spc="-30" dirty="0">
                <a:solidFill>
                  <a:srgbClr val="D12229"/>
                </a:solidFill>
                <a:latin typeface="Calibri"/>
                <a:cs typeface="Calibri"/>
              </a:rPr>
              <a:t>’</a:t>
            </a:r>
            <a:r>
              <a:rPr sz="1000" i="1" spc="-15" dirty="0">
                <a:solidFill>
                  <a:srgbClr val="D12229"/>
                </a:solidFill>
                <a:latin typeface="Calibri"/>
                <a:cs typeface="Calibri"/>
              </a:rPr>
              <a:t>O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R</a:t>
            </a:r>
            <a:r>
              <a:rPr sz="1000" i="1" spc="-30" dirty="0">
                <a:solidFill>
                  <a:srgbClr val="D12229"/>
                </a:solidFill>
                <a:latin typeface="Calibri"/>
                <a:cs typeface="Calibri"/>
              </a:rPr>
              <a:t>E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C</a:t>
            </a:r>
            <a:r>
              <a:rPr sz="1000" i="1" spc="-15" dirty="0">
                <a:solidFill>
                  <a:srgbClr val="D12229"/>
                </a:solidFill>
                <a:latin typeface="Calibri"/>
                <a:cs typeface="Calibri"/>
              </a:rPr>
              <a:t>C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HI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O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Cosa</a:t>
            </a:r>
            <a:r>
              <a:rPr sz="1000" i="1" spc="-4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fare?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6709" y="2317750"/>
            <a:ext cx="889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03909" y="2317750"/>
            <a:ext cx="421068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veriﬁcare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condizioni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dell’infortunato,</a:t>
            </a:r>
            <a:endParaRPr sz="1000">
              <a:latin typeface="Calibri"/>
              <a:cs typeface="Calibri"/>
            </a:endParaRPr>
          </a:p>
          <a:p>
            <a:pPr marL="12700" marR="89408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medicare la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ferita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EVITANDO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inserire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tamponi, cotone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garze,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 la lesione</a:t>
            </a:r>
            <a:r>
              <a:rPr sz="1000" i="1" dirty="0">
                <a:latin typeface="Calibri"/>
                <a:cs typeface="Calibri"/>
              </a:rPr>
              <a:t> è </a:t>
            </a:r>
            <a:r>
              <a:rPr sz="1000" i="1" spc="-5" dirty="0">
                <a:latin typeface="Calibri"/>
                <a:cs typeface="Calibri"/>
              </a:rPr>
              <a:t>grave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andare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ospedale,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se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all’interno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dell’orecchio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è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presente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corpo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estraneo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tentate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5" dirty="0">
                <a:latin typeface="Calibri"/>
                <a:cs typeface="Calibri"/>
              </a:rPr>
              <a:t> rimuoverlo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6709" y="2927350"/>
            <a:ext cx="4638675" cy="786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strumenti non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consoni,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potreste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rischiare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10" dirty="0">
                <a:latin typeface="Calibri"/>
                <a:cs typeface="Calibri"/>
              </a:rPr>
              <a:t> forare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timpano.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TRAUMA</a:t>
            </a:r>
            <a:r>
              <a:rPr sz="1000" i="1" spc="-3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ADDOMINALE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ts val="1190"/>
              </a:lnSpc>
              <a:spcBef>
                <a:spcPts val="45"/>
              </a:spcBef>
            </a:pPr>
            <a:r>
              <a:rPr sz="1000" i="1" spc="-5" dirty="0">
                <a:latin typeface="Calibri"/>
                <a:cs typeface="Calibri"/>
              </a:rPr>
              <a:t>Questo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tipo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trauma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è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difficile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individuare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come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primo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soccorritore,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può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danneggiare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gli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organi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interni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causare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emorragie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interne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gravi.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I </a:t>
            </a:r>
            <a:r>
              <a:rPr sz="1000" i="1" spc="-5" dirty="0">
                <a:latin typeface="Calibri"/>
                <a:cs typeface="Calibri"/>
              </a:rPr>
              <a:t>sintomi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questo trauma sono: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6709" y="3688079"/>
            <a:ext cx="8890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03909" y="3688079"/>
            <a:ext cx="102806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0014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lesioni</a:t>
            </a:r>
            <a:r>
              <a:rPr sz="1000" i="1" spc="-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della</a:t>
            </a:r>
            <a:r>
              <a:rPr sz="1000" i="1" spc="-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cute,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ferite,</a:t>
            </a:r>
            <a:endParaRPr sz="1000">
              <a:latin typeface="Calibri"/>
              <a:cs typeface="Calibri"/>
            </a:endParaRPr>
          </a:p>
          <a:p>
            <a:pPr marL="12700" marR="470534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ematomi, </a:t>
            </a:r>
            <a:r>
              <a:rPr sz="1000" i="1" dirty="0">
                <a:latin typeface="Calibri"/>
                <a:cs typeface="Calibri"/>
              </a:rPr>
              <a:t> e</a:t>
            </a:r>
            <a:r>
              <a:rPr sz="1000" i="1" spc="-10" dirty="0">
                <a:latin typeface="Calibri"/>
                <a:cs typeface="Calibri"/>
              </a:rPr>
              <a:t>c</a:t>
            </a:r>
            <a:r>
              <a:rPr sz="1000" i="1" dirty="0">
                <a:latin typeface="Calibri"/>
                <a:cs typeface="Calibri"/>
              </a:rPr>
              <a:t>ch</a:t>
            </a:r>
            <a:r>
              <a:rPr sz="1000" i="1" spc="-5" dirty="0">
                <a:latin typeface="Calibri"/>
                <a:cs typeface="Calibri"/>
              </a:rPr>
              <a:t>imosi,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dolore</a:t>
            </a:r>
            <a:r>
              <a:rPr sz="1000" i="1" spc="-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addominale.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6709" y="4602479"/>
            <a:ext cx="5651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</a:t>
            </a:r>
            <a:r>
              <a:rPr sz="1000" i="1" spc="5" dirty="0">
                <a:latin typeface="Calibri"/>
                <a:cs typeface="Calibri"/>
              </a:rPr>
              <a:t>o</a:t>
            </a:r>
            <a:r>
              <a:rPr sz="1000" i="1" spc="-10" dirty="0">
                <a:latin typeface="Calibri"/>
                <a:cs typeface="Calibri"/>
              </a:rPr>
              <a:t>s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f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15" dirty="0">
                <a:latin typeface="Calibri"/>
                <a:cs typeface="Calibri"/>
              </a:rPr>
              <a:t>r</a:t>
            </a:r>
            <a:r>
              <a:rPr sz="1000" i="1" spc="10" dirty="0">
                <a:latin typeface="Calibri"/>
                <a:cs typeface="Calibri"/>
              </a:rPr>
              <a:t>e</a:t>
            </a:r>
            <a:r>
              <a:rPr sz="1000" i="1" dirty="0">
                <a:latin typeface="Calibri"/>
                <a:cs typeface="Calibri"/>
              </a:rPr>
              <a:t>?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6709" y="4754879"/>
            <a:ext cx="88900" cy="786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03909" y="4754879"/>
            <a:ext cx="4186554" cy="786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92354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chiamare il 118,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distendere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l’infortunato,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spc="-5" dirty="0">
                <a:latin typeface="Calibri"/>
                <a:cs typeface="Calibri"/>
              </a:rPr>
              <a:t>valutare 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funzioni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vitali,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soprattutto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quella cardiocircolatoria,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caso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una </a:t>
            </a:r>
            <a:r>
              <a:rPr sz="1000" i="1" spc="-10" dirty="0">
                <a:latin typeface="Calibri"/>
                <a:cs typeface="Calibri"/>
              </a:rPr>
              <a:t>ferita</a:t>
            </a:r>
            <a:r>
              <a:rPr sz="1000" i="1" spc="-5" dirty="0">
                <a:latin typeface="Calibri"/>
                <a:cs typeface="Calibri"/>
              </a:rPr>
              <a:t> addominale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coprirla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 delle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garze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sterili,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caso</a:t>
            </a:r>
            <a:r>
              <a:rPr sz="1000" i="1" dirty="0">
                <a:latin typeface="Calibri"/>
                <a:cs typeface="Calibri"/>
              </a:rPr>
              <a:t> vi</a:t>
            </a:r>
            <a:r>
              <a:rPr sz="1000" i="1" spc="-5" dirty="0">
                <a:latin typeface="Calibri"/>
                <a:cs typeface="Calibri"/>
              </a:rPr>
              <a:t> sia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fuoriuscita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intestini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non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deve assolutamente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cercare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riposi-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6709" y="5515609"/>
            <a:ext cx="33223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zionarli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all’interno,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limitarsi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coprire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l’organo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dirty="0">
                <a:latin typeface="Calibri"/>
                <a:cs typeface="Calibri"/>
              </a:rPr>
              <a:t> un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telo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sterile,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6709" y="5668009"/>
            <a:ext cx="88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03909" y="5668009"/>
            <a:ext cx="4196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in caso </a:t>
            </a:r>
            <a:r>
              <a:rPr sz="1000" i="1" dirty="0">
                <a:latin typeface="Calibri"/>
                <a:cs typeface="Calibri"/>
              </a:rPr>
              <a:t>vi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corpo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estraneo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conﬁccato </a:t>
            </a:r>
            <a:r>
              <a:rPr sz="1000" i="1" spc="-10" dirty="0">
                <a:latin typeface="Calibri"/>
                <a:cs typeface="Calibri"/>
              </a:rPr>
              <a:t>nell’addome </a:t>
            </a:r>
            <a:r>
              <a:rPr sz="1000" i="1" spc="-5" dirty="0">
                <a:latin typeface="Calibri"/>
                <a:cs typeface="Calibri"/>
              </a:rPr>
              <a:t>non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provare</a:t>
            </a:r>
            <a:r>
              <a:rPr sz="1000" i="1" dirty="0">
                <a:latin typeface="Calibri"/>
                <a:cs typeface="Calibri"/>
              </a:rPr>
              <a:t> a</a:t>
            </a:r>
            <a:r>
              <a:rPr sz="1000" i="1" spc="-10" dirty="0">
                <a:latin typeface="Calibri"/>
                <a:cs typeface="Calibri"/>
              </a:rPr>
              <a:t> rimuoverlo,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6709" y="5820409"/>
            <a:ext cx="2446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bisogna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stabilizzarlo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per</a:t>
            </a:r>
            <a:r>
              <a:rPr sz="1000" i="1" spc="-5" dirty="0">
                <a:latin typeface="Calibri"/>
                <a:cs typeface="Calibri"/>
              </a:rPr>
              <a:t> il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trasporto</a:t>
            </a:r>
            <a:r>
              <a:rPr sz="1000" i="1" spc="-10" dirty="0">
                <a:latin typeface="Calibri"/>
                <a:cs typeface="Calibri"/>
              </a:rPr>
              <a:t> successivo,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59409" y="5972809"/>
            <a:ext cx="635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03909" y="5972809"/>
            <a:ext cx="41732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15" dirty="0">
                <a:latin typeface="Calibri"/>
                <a:cs typeface="Calibri"/>
              </a:rPr>
              <a:t>mettere</a:t>
            </a:r>
            <a:r>
              <a:rPr sz="1000" i="1" spc="5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l’infortunato</a:t>
            </a:r>
            <a:r>
              <a:rPr sz="1000" i="1" spc="7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posizione</a:t>
            </a:r>
            <a:r>
              <a:rPr sz="1000" i="1" spc="7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supina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testa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sollevata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gli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arti</a:t>
            </a:r>
            <a:r>
              <a:rPr sz="1000" i="1" spc="5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inferiori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59409" y="6125209"/>
            <a:ext cx="287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i="1" spc="-10" dirty="0">
                <a:latin typeface="Calibri"/>
                <a:cs typeface="Calibri"/>
              </a:rPr>
              <a:t>fl</a:t>
            </a:r>
            <a:r>
              <a:rPr sz="1000" i="1" spc="-5" dirty="0">
                <a:latin typeface="Calibri"/>
                <a:cs typeface="Calibri"/>
              </a:rPr>
              <a:t>es</a:t>
            </a:r>
            <a:r>
              <a:rPr sz="1000" i="1" spc="-10" dirty="0">
                <a:latin typeface="Calibri"/>
                <a:cs typeface="Calibri"/>
              </a:rPr>
              <a:t>s</a:t>
            </a:r>
            <a:r>
              <a:rPr sz="1000" i="1" spc="-5" dirty="0">
                <a:latin typeface="Calibri"/>
                <a:cs typeface="Calibri"/>
              </a:rPr>
              <a:t>i,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59409" y="6277609"/>
            <a:ext cx="635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03909" y="6277609"/>
            <a:ext cx="10902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10" dirty="0">
                <a:latin typeface="Calibri"/>
                <a:cs typeface="Calibri"/>
              </a:rPr>
              <a:t>c</a:t>
            </a:r>
            <a:r>
              <a:rPr sz="1000" i="1" spc="5" dirty="0">
                <a:latin typeface="Calibri"/>
                <a:cs typeface="Calibri"/>
              </a:rPr>
              <a:t>o</a:t>
            </a:r>
            <a:r>
              <a:rPr sz="1000" i="1" spc="-5" dirty="0">
                <a:latin typeface="Calibri"/>
                <a:cs typeface="Calibri"/>
              </a:rPr>
              <a:t>prir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-5" dirty="0">
                <a:latin typeface="Calibri"/>
                <a:cs typeface="Calibri"/>
              </a:rPr>
              <a:t> l’i</a:t>
            </a:r>
            <a:r>
              <a:rPr sz="1000" i="1" dirty="0">
                <a:latin typeface="Calibri"/>
                <a:cs typeface="Calibri"/>
              </a:rPr>
              <a:t>n</a:t>
            </a:r>
            <a:r>
              <a:rPr sz="1000" i="1" spc="-20" dirty="0">
                <a:latin typeface="Calibri"/>
                <a:cs typeface="Calibri"/>
              </a:rPr>
              <a:t>f</a:t>
            </a:r>
            <a:r>
              <a:rPr sz="1000" i="1" spc="-5" dirty="0">
                <a:latin typeface="Calibri"/>
                <a:cs typeface="Calibri"/>
              </a:rPr>
              <a:t>ort</a:t>
            </a:r>
            <a:r>
              <a:rPr sz="1000" i="1" dirty="0">
                <a:latin typeface="Calibri"/>
                <a:cs typeface="Calibri"/>
              </a:rPr>
              <a:t>un</a:t>
            </a:r>
            <a:r>
              <a:rPr sz="1000" i="1" spc="-5" dirty="0">
                <a:latin typeface="Calibri"/>
                <a:cs typeface="Calibri"/>
              </a:rPr>
              <a:t>a</a:t>
            </a:r>
            <a:r>
              <a:rPr sz="1000" i="1" spc="-15" dirty="0">
                <a:latin typeface="Calibri"/>
                <a:cs typeface="Calibri"/>
              </a:rPr>
              <a:t>t</a:t>
            </a:r>
            <a:r>
              <a:rPr sz="1000" i="1" spc="5" dirty="0">
                <a:latin typeface="Calibri"/>
                <a:cs typeface="Calibri"/>
              </a:rPr>
              <a:t>o</a:t>
            </a:r>
            <a:r>
              <a:rPr sz="1000" i="1" dirty="0"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46709" y="6582409"/>
            <a:ext cx="10394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10" dirty="0">
                <a:latin typeface="Calibri"/>
                <a:cs typeface="Calibri"/>
              </a:rPr>
              <a:t>T</a:t>
            </a:r>
            <a:r>
              <a:rPr sz="1000" i="1" spc="5" dirty="0">
                <a:latin typeface="Calibri"/>
                <a:cs typeface="Calibri"/>
              </a:rPr>
              <a:t>R</a:t>
            </a:r>
            <a:r>
              <a:rPr sz="1000" i="1" spc="-30" dirty="0">
                <a:latin typeface="Calibri"/>
                <a:cs typeface="Calibri"/>
              </a:rPr>
              <a:t>A</a:t>
            </a:r>
            <a:r>
              <a:rPr sz="1000" i="1" spc="-15" dirty="0">
                <a:latin typeface="Calibri"/>
                <a:cs typeface="Calibri"/>
              </a:rPr>
              <a:t>U</a:t>
            </a:r>
            <a:r>
              <a:rPr sz="1000" i="1" dirty="0">
                <a:latin typeface="Calibri"/>
                <a:cs typeface="Calibri"/>
              </a:rPr>
              <a:t>MA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40" dirty="0">
                <a:latin typeface="Calibri"/>
                <a:cs typeface="Calibri"/>
              </a:rPr>
              <a:t>T</a:t>
            </a:r>
            <a:r>
              <a:rPr sz="1000" i="1" spc="-5" dirty="0">
                <a:latin typeface="Calibri"/>
                <a:cs typeface="Calibri"/>
              </a:rPr>
              <a:t>O</a:t>
            </a:r>
            <a:r>
              <a:rPr sz="1000" i="1" spc="-15" dirty="0">
                <a:latin typeface="Calibri"/>
                <a:cs typeface="Calibri"/>
              </a:rPr>
              <a:t>R</a:t>
            </a:r>
            <a:r>
              <a:rPr sz="1000" i="1" spc="-30" dirty="0">
                <a:latin typeface="Calibri"/>
                <a:cs typeface="Calibri"/>
              </a:rPr>
              <a:t>A</a:t>
            </a:r>
            <a:r>
              <a:rPr sz="1000" i="1" spc="-5" dirty="0">
                <a:latin typeface="Calibri"/>
                <a:cs typeface="Calibri"/>
              </a:rPr>
              <a:t>CI</a:t>
            </a:r>
            <a:r>
              <a:rPr sz="1000" i="1" spc="-15" dirty="0">
                <a:latin typeface="Calibri"/>
                <a:cs typeface="Calibri"/>
              </a:rPr>
              <a:t>C</a:t>
            </a:r>
            <a:r>
              <a:rPr sz="1000" i="1" dirty="0">
                <a:latin typeface="Calibri"/>
                <a:cs typeface="Calibri"/>
              </a:rPr>
              <a:t>O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42900" y="6940550"/>
            <a:ext cx="263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5" dirty="0">
                <a:latin typeface="Arial MT"/>
                <a:cs typeface="Arial MT"/>
              </a:rPr>
              <a:t>1</a:t>
            </a:r>
            <a:r>
              <a:rPr sz="1800" dirty="0">
                <a:latin typeface="Arial MT"/>
                <a:cs typeface="Arial MT"/>
              </a:rPr>
              <a:t>8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697729" y="6910106"/>
            <a:ext cx="330200" cy="336550"/>
            <a:chOff x="4697729" y="6910106"/>
            <a:chExt cx="330200" cy="336550"/>
          </a:xfrm>
        </p:grpSpPr>
        <p:sp>
          <p:nvSpPr>
            <p:cNvPr id="3" name="object 3"/>
            <p:cNvSpPr/>
            <p:nvPr/>
          </p:nvSpPr>
          <p:spPr>
            <a:xfrm>
              <a:off x="4705349" y="6921499"/>
              <a:ext cx="314960" cy="314960"/>
            </a:xfrm>
            <a:custGeom>
              <a:avLst/>
              <a:gdLst/>
              <a:ahLst/>
              <a:cxnLst/>
              <a:rect l="l" t="t" r="r" b="b"/>
              <a:pathLst>
                <a:path w="314960" h="314959">
                  <a:moveTo>
                    <a:pt x="157479" y="0"/>
                  </a:moveTo>
                  <a:lnTo>
                    <a:pt x="107452" y="7965"/>
                  </a:lnTo>
                  <a:lnTo>
                    <a:pt x="64190" y="30195"/>
                  </a:lnTo>
                  <a:lnTo>
                    <a:pt x="30195" y="64190"/>
                  </a:lnTo>
                  <a:lnTo>
                    <a:pt x="7965" y="107452"/>
                  </a:lnTo>
                  <a:lnTo>
                    <a:pt x="0" y="157479"/>
                  </a:lnTo>
                  <a:lnTo>
                    <a:pt x="7965" y="207020"/>
                  </a:lnTo>
                  <a:lnTo>
                    <a:pt x="30195" y="250220"/>
                  </a:lnTo>
                  <a:lnTo>
                    <a:pt x="64190" y="284398"/>
                  </a:lnTo>
                  <a:lnTo>
                    <a:pt x="107452" y="306872"/>
                  </a:lnTo>
                  <a:lnTo>
                    <a:pt x="157479" y="314960"/>
                  </a:lnTo>
                  <a:lnTo>
                    <a:pt x="207020" y="306872"/>
                  </a:lnTo>
                  <a:lnTo>
                    <a:pt x="250220" y="284398"/>
                  </a:lnTo>
                  <a:lnTo>
                    <a:pt x="284398" y="250220"/>
                  </a:lnTo>
                  <a:lnTo>
                    <a:pt x="306872" y="207020"/>
                  </a:lnTo>
                  <a:lnTo>
                    <a:pt x="314960" y="157479"/>
                  </a:lnTo>
                  <a:lnTo>
                    <a:pt x="306872" y="107452"/>
                  </a:lnTo>
                  <a:lnTo>
                    <a:pt x="284398" y="64190"/>
                  </a:lnTo>
                  <a:lnTo>
                    <a:pt x="250220" y="30195"/>
                  </a:lnTo>
                  <a:lnTo>
                    <a:pt x="207020" y="7965"/>
                  </a:lnTo>
                  <a:lnTo>
                    <a:pt x="157479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705349" y="6921499"/>
              <a:ext cx="314960" cy="314960"/>
            </a:xfrm>
            <a:custGeom>
              <a:avLst/>
              <a:gdLst/>
              <a:ahLst/>
              <a:cxnLst/>
              <a:rect l="l" t="t" r="r" b="b"/>
              <a:pathLst>
                <a:path w="314960" h="314959">
                  <a:moveTo>
                    <a:pt x="314960" y="157479"/>
                  </a:moveTo>
                  <a:lnTo>
                    <a:pt x="306872" y="207020"/>
                  </a:lnTo>
                  <a:lnTo>
                    <a:pt x="284398" y="250220"/>
                  </a:lnTo>
                  <a:lnTo>
                    <a:pt x="250220" y="284398"/>
                  </a:lnTo>
                  <a:lnTo>
                    <a:pt x="207020" y="306872"/>
                  </a:lnTo>
                  <a:lnTo>
                    <a:pt x="157479" y="314960"/>
                  </a:lnTo>
                  <a:lnTo>
                    <a:pt x="107452" y="306872"/>
                  </a:lnTo>
                  <a:lnTo>
                    <a:pt x="64190" y="284398"/>
                  </a:lnTo>
                  <a:lnTo>
                    <a:pt x="30195" y="250220"/>
                  </a:lnTo>
                  <a:lnTo>
                    <a:pt x="7965" y="207020"/>
                  </a:lnTo>
                  <a:lnTo>
                    <a:pt x="0" y="157479"/>
                  </a:lnTo>
                  <a:lnTo>
                    <a:pt x="7965" y="107452"/>
                  </a:lnTo>
                  <a:lnTo>
                    <a:pt x="30195" y="64190"/>
                  </a:lnTo>
                  <a:lnTo>
                    <a:pt x="64190" y="30195"/>
                  </a:lnTo>
                  <a:lnTo>
                    <a:pt x="107452" y="7965"/>
                  </a:lnTo>
                  <a:lnTo>
                    <a:pt x="157479" y="0"/>
                  </a:lnTo>
                  <a:lnTo>
                    <a:pt x="207020" y="7965"/>
                  </a:lnTo>
                  <a:lnTo>
                    <a:pt x="250220" y="30195"/>
                  </a:lnTo>
                  <a:lnTo>
                    <a:pt x="284398" y="64190"/>
                  </a:lnTo>
                  <a:lnTo>
                    <a:pt x="306872" y="107452"/>
                  </a:lnTo>
                  <a:lnTo>
                    <a:pt x="314960" y="157479"/>
                  </a:lnTo>
                  <a:close/>
                </a:path>
                <a:path w="314960" h="314959">
                  <a:moveTo>
                    <a:pt x="0" y="0"/>
                  </a:moveTo>
                  <a:lnTo>
                    <a:pt x="0" y="0"/>
                  </a:lnTo>
                </a:path>
                <a:path w="314960" h="314959">
                  <a:moveTo>
                    <a:pt x="314960" y="314960"/>
                  </a:moveTo>
                  <a:lnTo>
                    <a:pt x="314960" y="31496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97729" y="6913879"/>
              <a:ext cx="330200" cy="328930"/>
            </a:xfrm>
            <a:custGeom>
              <a:avLst/>
              <a:gdLst/>
              <a:ahLst/>
              <a:cxnLst/>
              <a:rect l="l" t="t" r="r" b="b"/>
              <a:pathLst>
                <a:path w="330200" h="328929">
                  <a:moveTo>
                    <a:pt x="322580" y="163830"/>
                  </a:moveTo>
                  <a:lnTo>
                    <a:pt x="314492" y="213857"/>
                  </a:lnTo>
                  <a:lnTo>
                    <a:pt x="292018" y="257119"/>
                  </a:lnTo>
                  <a:lnTo>
                    <a:pt x="257840" y="291114"/>
                  </a:lnTo>
                  <a:lnTo>
                    <a:pt x="214640" y="313344"/>
                  </a:lnTo>
                  <a:lnTo>
                    <a:pt x="165100" y="321310"/>
                  </a:lnTo>
                  <a:lnTo>
                    <a:pt x="115072" y="313344"/>
                  </a:lnTo>
                  <a:lnTo>
                    <a:pt x="71810" y="291114"/>
                  </a:lnTo>
                  <a:lnTo>
                    <a:pt x="37815" y="257119"/>
                  </a:lnTo>
                  <a:lnTo>
                    <a:pt x="15585" y="213857"/>
                  </a:lnTo>
                  <a:lnTo>
                    <a:pt x="7620" y="163830"/>
                  </a:lnTo>
                  <a:lnTo>
                    <a:pt x="15585" y="114421"/>
                  </a:lnTo>
                  <a:lnTo>
                    <a:pt x="37815" y="71536"/>
                  </a:lnTo>
                  <a:lnTo>
                    <a:pt x="71810" y="37734"/>
                  </a:lnTo>
                  <a:lnTo>
                    <a:pt x="115072" y="15575"/>
                  </a:lnTo>
                  <a:lnTo>
                    <a:pt x="165100" y="7620"/>
                  </a:lnTo>
                  <a:lnTo>
                    <a:pt x="214640" y="15575"/>
                  </a:lnTo>
                  <a:lnTo>
                    <a:pt x="257840" y="37734"/>
                  </a:lnTo>
                  <a:lnTo>
                    <a:pt x="292018" y="71536"/>
                  </a:lnTo>
                  <a:lnTo>
                    <a:pt x="314492" y="114421"/>
                  </a:lnTo>
                  <a:lnTo>
                    <a:pt x="322580" y="163830"/>
                  </a:lnTo>
                  <a:close/>
                </a:path>
                <a:path w="330200" h="328929">
                  <a:moveTo>
                    <a:pt x="0" y="0"/>
                  </a:moveTo>
                  <a:lnTo>
                    <a:pt x="0" y="0"/>
                  </a:lnTo>
                </a:path>
                <a:path w="330200" h="328929">
                  <a:moveTo>
                    <a:pt x="330200" y="328930"/>
                  </a:moveTo>
                  <a:lnTo>
                    <a:pt x="330200" y="328930"/>
                  </a:lnTo>
                </a:path>
              </a:pathLst>
            </a:custGeom>
            <a:ln w="7547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0" y="957580"/>
            <a:ext cx="5334000" cy="146050"/>
            <a:chOff x="0" y="957580"/>
            <a:chExt cx="5334000" cy="146050"/>
          </a:xfrm>
        </p:grpSpPr>
        <p:sp>
          <p:nvSpPr>
            <p:cNvPr id="7" name="object 7"/>
            <p:cNvSpPr/>
            <p:nvPr/>
          </p:nvSpPr>
          <p:spPr>
            <a:xfrm>
              <a:off x="0" y="957580"/>
              <a:ext cx="5334000" cy="146050"/>
            </a:xfrm>
            <a:custGeom>
              <a:avLst/>
              <a:gdLst/>
              <a:ahLst/>
              <a:cxnLst/>
              <a:rect l="l" t="t" r="r" b="b"/>
              <a:pathLst>
                <a:path w="5334000" h="146050">
                  <a:moveTo>
                    <a:pt x="0" y="146050"/>
                  </a:moveTo>
                  <a:lnTo>
                    <a:pt x="5334000" y="14605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605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957580"/>
              <a:ext cx="5334000" cy="146050"/>
            </a:xfrm>
            <a:custGeom>
              <a:avLst/>
              <a:gdLst/>
              <a:ahLst/>
              <a:cxnLst/>
              <a:rect l="l" t="t" r="r" b="b"/>
              <a:pathLst>
                <a:path w="5334000" h="146050">
                  <a:moveTo>
                    <a:pt x="0" y="146050"/>
                  </a:moveTo>
                  <a:lnTo>
                    <a:pt x="5334000" y="14605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6050"/>
                  </a:lnTo>
                  <a:close/>
                </a:path>
                <a:path w="5334000" h="146050">
                  <a:moveTo>
                    <a:pt x="0" y="0"/>
                  </a:moveTo>
                  <a:lnTo>
                    <a:pt x="0" y="0"/>
                  </a:lnTo>
                </a:path>
                <a:path w="5334000" h="146050">
                  <a:moveTo>
                    <a:pt x="5334000" y="146050"/>
                  </a:moveTo>
                  <a:lnTo>
                    <a:pt x="5334000" y="14605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46709" y="1404620"/>
            <a:ext cx="24904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Calibri"/>
                <a:cs typeface="Calibri"/>
              </a:rPr>
              <a:t>Si</a:t>
            </a:r>
            <a:r>
              <a:rPr sz="1000" i="1" spc="-5" dirty="0">
                <a:latin typeface="Calibri"/>
                <a:cs typeface="Calibri"/>
              </a:rPr>
              <a:t> può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pensare </a:t>
            </a:r>
            <a:r>
              <a:rPr sz="1000" i="1" dirty="0">
                <a:latin typeface="Calibri"/>
                <a:cs typeface="Calibri"/>
              </a:rPr>
              <a:t>ad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 trauma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toracico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caso di: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6709" y="1557020"/>
            <a:ext cx="889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3909" y="1557020"/>
            <a:ext cx="25958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lesioni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craniche associate</a:t>
            </a:r>
            <a:r>
              <a:rPr sz="1000" i="1" dirty="0">
                <a:latin typeface="Calibri"/>
                <a:cs typeface="Calibri"/>
              </a:rPr>
              <a:t> a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lesioni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addominali,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la gabbia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toracica</a:t>
            </a:r>
            <a:r>
              <a:rPr sz="1000" i="1" dirty="0">
                <a:latin typeface="Calibri"/>
                <a:cs typeface="Calibri"/>
              </a:rPr>
              <a:t> non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espande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uniformemente.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6709" y="2000250"/>
            <a:ext cx="46513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-5" dirty="0">
                <a:latin typeface="Calibri"/>
                <a:cs typeface="Calibri"/>
              </a:rPr>
              <a:t> sempre si presentano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ferite</a:t>
            </a:r>
            <a:r>
              <a:rPr sz="1000" i="1" spc="-5" dirty="0">
                <a:latin typeface="Calibri"/>
                <a:cs typeface="Calibri"/>
              </a:rPr>
              <a:t> evidenti,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 infortunato</a:t>
            </a:r>
            <a:r>
              <a:rPr sz="1000" i="1" dirty="0">
                <a:latin typeface="Calibri"/>
                <a:cs typeface="Calibri"/>
              </a:rPr>
              <a:t> di</a:t>
            </a:r>
            <a:r>
              <a:rPr sz="1000" i="1" spc="-5" dirty="0">
                <a:latin typeface="Calibri"/>
                <a:cs typeface="Calibri"/>
              </a:rPr>
              <a:t> questo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tipo in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genere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presenta: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6709" y="2166620"/>
            <a:ext cx="88900" cy="938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95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3909" y="2166620"/>
            <a:ext cx="943610" cy="938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95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dolore,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ts val="1200"/>
              </a:lnSpc>
              <a:spcBef>
                <a:spcPts val="35"/>
              </a:spcBef>
            </a:pPr>
            <a:r>
              <a:rPr sz="1000" i="1" spc="-5" dirty="0">
                <a:latin typeface="Calibri"/>
                <a:cs typeface="Calibri"/>
              </a:rPr>
              <a:t>respiro </a:t>
            </a:r>
            <a:r>
              <a:rPr sz="1000" i="1" spc="-10" dirty="0">
                <a:latin typeface="Calibri"/>
                <a:cs typeface="Calibri"/>
              </a:rPr>
              <a:t>faticoso, </a:t>
            </a:r>
            <a:r>
              <a:rPr sz="1000" i="1" spc="-5" dirty="0">
                <a:latin typeface="Calibri"/>
                <a:cs typeface="Calibri"/>
              </a:rPr>
              <a:t> pallore</a:t>
            </a:r>
            <a:r>
              <a:rPr sz="1000" i="1" spc="-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della</a:t>
            </a:r>
            <a:r>
              <a:rPr sz="1000" i="1" spc="-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cute,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sudorazione,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agitazione,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60"/>
              </a:lnSpc>
            </a:pPr>
            <a:r>
              <a:rPr sz="1000" i="1" spc="-5" dirty="0">
                <a:latin typeface="Calibri"/>
                <a:cs typeface="Calibri"/>
              </a:rPr>
              <a:t>polso</a:t>
            </a:r>
            <a:r>
              <a:rPr sz="1000" i="1" spc="-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accelerato.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6709" y="3232150"/>
            <a:ext cx="29902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LESIONI</a:t>
            </a:r>
            <a:r>
              <a:rPr sz="1000" i="1" spc="-2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DEGLI</a:t>
            </a:r>
            <a:r>
              <a:rPr sz="1000" i="1" spc="-2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OCCHI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SINTOMI</a:t>
            </a:r>
            <a:r>
              <a:rPr sz="1000" i="1" spc="1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IN</a:t>
            </a:r>
            <a:r>
              <a:rPr sz="1000" i="1" spc="-1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CASO</a:t>
            </a:r>
            <a:r>
              <a:rPr sz="1000" i="1" spc="-1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DI</a:t>
            </a:r>
            <a:r>
              <a:rPr sz="1000" i="1" spc="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45" dirty="0">
                <a:solidFill>
                  <a:srgbClr val="D12229"/>
                </a:solidFill>
                <a:latin typeface="Calibri"/>
                <a:cs typeface="Calibri"/>
              </a:rPr>
              <a:t>CONTATTO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CON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20" dirty="0">
                <a:solidFill>
                  <a:srgbClr val="D12229"/>
                </a:solidFill>
                <a:latin typeface="Calibri"/>
                <a:cs typeface="Calibri"/>
              </a:rPr>
              <a:t>SOSTANZE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TOSSICHE: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6709" y="3536950"/>
            <a:ext cx="88900" cy="786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03909" y="3536950"/>
            <a:ext cx="2980690" cy="786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9784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improvviso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10" dirty="0">
                <a:latin typeface="Calibri"/>
                <a:cs typeface="Calibri"/>
              </a:rPr>
              <a:t>forte</a:t>
            </a:r>
            <a:r>
              <a:rPr sz="1000" i="1" spc="-5" dirty="0">
                <a:latin typeface="Calibri"/>
                <a:cs typeface="Calibri"/>
              </a:rPr>
              <a:t> dolore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nella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zona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interessata,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chiusura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marcata delle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palpebre,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ts val="1190"/>
              </a:lnSpc>
              <a:spcBef>
                <a:spcPts val="45"/>
              </a:spcBef>
            </a:pPr>
            <a:r>
              <a:rPr sz="1000" i="1" spc="-5" dirty="0">
                <a:latin typeface="Calibri"/>
                <a:cs typeface="Calibri"/>
              </a:rPr>
              <a:t>arrossamento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delle </a:t>
            </a:r>
            <a:r>
              <a:rPr sz="1000" i="1" spc="-10" dirty="0">
                <a:latin typeface="Calibri"/>
                <a:cs typeface="Calibri"/>
              </a:rPr>
              <a:t>congiuntive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(parte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bianca</a:t>
            </a:r>
            <a:r>
              <a:rPr sz="1000" i="1" spc="-10" dirty="0">
                <a:latin typeface="Calibri"/>
                <a:cs typeface="Calibri"/>
              </a:rPr>
              <a:t> dell’occhio),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lacrimazione,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60"/>
              </a:lnSpc>
            </a:pPr>
            <a:r>
              <a:rPr sz="1000" i="1" spc="-10" dirty="0">
                <a:latin typeface="Calibri"/>
                <a:cs typeface="Calibri"/>
              </a:rPr>
              <a:t>fastidio</a:t>
            </a:r>
            <a:r>
              <a:rPr sz="1000" i="1" spc="-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alla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luce.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6709" y="4450079"/>
            <a:ext cx="5651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</a:t>
            </a:r>
            <a:r>
              <a:rPr sz="1000" i="1" spc="5" dirty="0">
                <a:latin typeface="Calibri"/>
                <a:cs typeface="Calibri"/>
              </a:rPr>
              <a:t>o</a:t>
            </a:r>
            <a:r>
              <a:rPr sz="1000" i="1" spc="-10" dirty="0">
                <a:latin typeface="Calibri"/>
                <a:cs typeface="Calibri"/>
              </a:rPr>
              <a:t>s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f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15" dirty="0">
                <a:latin typeface="Calibri"/>
                <a:cs typeface="Calibri"/>
              </a:rPr>
              <a:t>r</a:t>
            </a:r>
            <a:r>
              <a:rPr sz="1000" i="1" spc="10" dirty="0">
                <a:latin typeface="Calibri"/>
                <a:cs typeface="Calibri"/>
              </a:rPr>
              <a:t>e</a:t>
            </a:r>
            <a:r>
              <a:rPr sz="1000" i="1" dirty="0">
                <a:latin typeface="Calibri"/>
                <a:cs typeface="Calibri"/>
              </a:rPr>
              <a:t>?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6709" y="4602479"/>
            <a:ext cx="889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03909" y="4602479"/>
            <a:ext cx="33940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lavare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 molta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acqua in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modo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continuo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per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almeno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3/ </a:t>
            </a:r>
            <a:r>
              <a:rPr sz="1000" i="1" dirty="0">
                <a:latin typeface="Calibri"/>
                <a:cs typeface="Calibri"/>
              </a:rPr>
              <a:t>5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minuti,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applicare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una </a:t>
            </a:r>
            <a:r>
              <a:rPr sz="1000" i="1" spc="-10" dirty="0">
                <a:latin typeface="Calibri"/>
                <a:cs typeface="Calibri"/>
              </a:rPr>
              <a:t>garza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sterile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sull’occhio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interessato,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caso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perdita della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vista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andare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ospedale.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6709" y="5212079"/>
            <a:ext cx="203136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SINTOMI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 IN</a:t>
            </a:r>
            <a:r>
              <a:rPr sz="1000" i="1" spc="-2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CASO</a:t>
            </a:r>
            <a:r>
              <a:rPr sz="1000" i="1" spc="-2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DI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CORPO</a:t>
            </a:r>
            <a:r>
              <a:rPr sz="1000" i="1" spc="-1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ESTRANEO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6709" y="5364479"/>
            <a:ext cx="88900" cy="938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03909" y="5364479"/>
            <a:ext cx="2980690" cy="938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dolore nella zona</a:t>
            </a:r>
            <a:r>
              <a:rPr sz="1000" i="1" spc="-10" dirty="0">
                <a:latin typeface="Calibri"/>
                <a:cs typeface="Calibri"/>
              </a:rPr>
              <a:t> interessata,</a:t>
            </a:r>
            <a:endParaRPr sz="1000">
              <a:latin typeface="Calibri"/>
              <a:cs typeface="Calibri"/>
            </a:endParaRPr>
          </a:p>
          <a:p>
            <a:pPr marL="12700" marR="591185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sensazione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presenza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qualcosa </a:t>
            </a:r>
            <a:r>
              <a:rPr sz="1000" i="1" spc="-15" dirty="0">
                <a:latin typeface="Calibri"/>
                <a:cs typeface="Calibri"/>
              </a:rPr>
              <a:t>nell’occhio,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lacrimazione,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ts val="1200"/>
              </a:lnSpc>
              <a:spcBef>
                <a:spcPts val="30"/>
              </a:spcBef>
            </a:pPr>
            <a:r>
              <a:rPr sz="1000" i="1" spc="-5" dirty="0">
                <a:latin typeface="Calibri"/>
                <a:cs typeface="Calibri"/>
              </a:rPr>
              <a:t>arrossamento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delle </a:t>
            </a:r>
            <a:r>
              <a:rPr sz="1000" i="1" spc="-10" dirty="0">
                <a:latin typeface="Calibri"/>
                <a:cs typeface="Calibri"/>
              </a:rPr>
              <a:t>congiuntive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(parte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bianca</a:t>
            </a:r>
            <a:r>
              <a:rPr sz="1000" i="1" spc="-10" dirty="0">
                <a:latin typeface="Calibri"/>
                <a:cs typeface="Calibri"/>
              </a:rPr>
              <a:t> dell’occhio),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spc="5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casi</a:t>
            </a:r>
            <a:r>
              <a:rPr sz="1000" i="1" spc="5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gravi</a:t>
            </a:r>
            <a:r>
              <a:rPr sz="1000" i="1" spc="5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gonﬁore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della</a:t>
            </a:r>
            <a:r>
              <a:rPr sz="1000" i="1" spc="4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palpebra</a:t>
            </a:r>
            <a:r>
              <a:rPr sz="1000" i="1" spc="4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superiore,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alterazione della </a:t>
            </a:r>
            <a:r>
              <a:rPr sz="1000" i="1" spc="-10" dirty="0">
                <a:latin typeface="Calibri"/>
                <a:cs typeface="Calibri"/>
              </a:rPr>
              <a:t>vista.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6709" y="6430009"/>
            <a:ext cx="5651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</a:t>
            </a:r>
            <a:r>
              <a:rPr sz="1000" i="1" spc="5" dirty="0">
                <a:latin typeface="Calibri"/>
                <a:cs typeface="Calibri"/>
              </a:rPr>
              <a:t>o</a:t>
            </a:r>
            <a:r>
              <a:rPr sz="1000" i="1" spc="-10" dirty="0">
                <a:latin typeface="Calibri"/>
                <a:cs typeface="Calibri"/>
              </a:rPr>
              <a:t>s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f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15" dirty="0">
                <a:latin typeface="Calibri"/>
                <a:cs typeface="Calibri"/>
              </a:rPr>
              <a:t>r</a:t>
            </a:r>
            <a:r>
              <a:rPr sz="1000" i="1" spc="10" dirty="0">
                <a:latin typeface="Calibri"/>
                <a:cs typeface="Calibri"/>
              </a:rPr>
              <a:t>e</a:t>
            </a:r>
            <a:r>
              <a:rPr sz="1000" i="1" dirty="0">
                <a:latin typeface="Calibri"/>
                <a:cs typeface="Calibri"/>
              </a:rPr>
              <a:t>?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46709" y="6582409"/>
            <a:ext cx="88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03909" y="6582409"/>
            <a:ext cx="11836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-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stroﬁnare</a:t>
            </a:r>
            <a:r>
              <a:rPr sz="1000" i="1" spc="-30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l’occhio,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730750" y="6934200"/>
            <a:ext cx="262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45" dirty="0">
                <a:latin typeface="Arial MT"/>
                <a:cs typeface="Arial MT"/>
              </a:rPr>
              <a:t>1</a:t>
            </a:r>
            <a:r>
              <a:rPr sz="1800" dirty="0">
                <a:latin typeface="Arial MT"/>
                <a:cs typeface="Arial MT"/>
              </a:rPr>
              <a:t>9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988060"/>
            <a:ext cx="5327650" cy="634917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46709" y="1404620"/>
            <a:ext cx="889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3909" y="1404620"/>
            <a:ext cx="27895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-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aprire</a:t>
            </a:r>
            <a:r>
              <a:rPr sz="1000" i="1" spc="-20" dirty="0">
                <a:latin typeface="Calibri"/>
                <a:cs typeface="Calibri"/>
              </a:rPr>
              <a:t> l’occhio,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tentare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10" dirty="0">
                <a:latin typeface="Calibri"/>
                <a:cs typeface="Calibri"/>
              </a:rPr>
              <a:t>rimuovere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corpo estraneo </a:t>
            </a:r>
            <a:r>
              <a:rPr sz="1000" i="1" spc="-10" dirty="0">
                <a:latin typeface="Calibri"/>
                <a:cs typeface="Calibri"/>
              </a:rPr>
              <a:t>dall’occhio.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709" y="1858009"/>
            <a:ext cx="4552315" cy="4800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Calibri"/>
                <a:cs typeface="Calibri"/>
              </a:rPr>
              <a:t>Se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25" dirty="0">
                <a:latin typeface="Calibri"/>
                <a:cs typeface="Calibri"/>
              </a:rPr>
              <a:t>l’oggetto</a:t>
            </a:r>
            <a:r>
              <a:rPr sz="1000" i="1" spc="-5" dirty="0">
                <a:latin typeface="Calibri"/>
                <a:cs typeface="Calibri"/>
              </a:rPr>
              <a:t> si </a:t>
            </a:r>
            <a:r>
              <a:rPr sz="1000" i="1" spc="-10" dirty="0">
                <a:latin typeface="Calibri"/>
                <a:cs typeface="Calibri"/>
              </a:rPr>
              <a:t>sposta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solo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dall’occhio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può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praticare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lavaggio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per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rimuoverlo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del </a:t>
            </a:r>
            <a:r>
              <a:rPr sz="1000" i="1" spc="-15" dirty="0">
                <a:latin typeface="Calibri"/>
                <a:cs typeface="Calibri"/>
              </a:rPr>
              <a:t>tutto.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Nel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caso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 </a:t>
            </a:r>
            <a:r>
              <a:rPr sz="1000" i="1" dirty="0">
                <a:latin typeface="Calibri"/>
                <a:cs typeface="Calibri"/>
              </a:rPr>
              <a:t>cui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vi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corpo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estraneo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conﬁccato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nell’occhio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bisogna: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6709" y="2312670"/>
            <a:ext cx="889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3909" y="2312670"/>
            <a:ext cx="39147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chiamare</a:t>
            </a:r>
            <a:r>
              <a:rPr sz="1000" i="1" spc="-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-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118,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appoggiare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sull’occhio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interessato</a:t>
            </a:r>
            <a:r>
              <a:rPr sz="1000" i="1" spc="5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due</a:t>
            </a:r>
            <a:r>
              <a:rPr sz="1000" i="1" spc="5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rotoli</a:t>
            </a:r>
            <a:r>
              <a:rPr sz="1000" i="1" spc="5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5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garza</a:t>
            </a:r>
            <a:r>
              <a:rPr sz="1000" i="1" spc="4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sterile</a:t>
            </a:r>
            <a:r>
              <a:rPr sz="1000" i="1" spc="5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per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stabilizzare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6709" y="2616200"/>
            <a:ext cx="5638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Calibri"/>
                <a:cs typeface="Calibri"/>
              </a:rPr>
              <a:t>l</a:t>
            </a:r>
            <a:r>
              <a:rPr sz="1000" i="1" spc="-80" dirty="0">
                <a:latin typeface="Calibri"/>
                <a:cs typeface="Calibri"/>
              </a:rPr>
              <a:t>’</a:t>
            </a:r>
            <a:r>
              <a:rPr sz="1000" i="1" spc="-15" dirty="0">
                <a:latin typeface="Calibri"/>
                <a:cs typeface="Calibri"/>
              </a:rPr>
              <a:t>og</a:t>
            </a:r>
            <a:r>
              <a:rPr sz="1000" i="1" dirty="0">
                <a:latin typeface="Calibri"/>
                <a:cs typeface="Calibri"/>
              </a:rPr>
              <a:t>-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g</a:t>
            </a:r>
            <a:r>
              <a:rPr sz="1000" i="1" spc="-20" dirty="0">
                <a:latin typeface="Calibri"/>
                <a:cs typeface="Calibri"/>
              </a:rPr>
              <a:t>et</a:t>
            </a:r>
            <a:r>
              <a:rPr sz="1000" i="1" spc="-35" dirty="0">
                <a:latin typeface="Calibri"/>
                <a:cs typeface="Calibri"/>
              </a:rPr>
              <a:t>to</a:t>
            </a:r>
            <a:r>
              <a:rPr sz="1000" i="1" dirty="0">
                <a:latin typeface="Calibri"/>
                <a:cs typeface="Calibri"/>
              </a:rPr>
              <a:t>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6709" y="2768600"/>
            <a:ext cx="88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3909" y="2768600"/>
            <a:ext cx="393572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applicare una protezione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rigida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sulla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parte </a:t>
            </a:r>
            <a:r>
              <a:rPr sz="1000" i="1" spc="-10" dirty="0">
                <a:latin typeface="Calibri"/>
                <a:cs typeface="Calibri"/>
              </a:rPr>
              <a:t>interessata,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immobilizzarla con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6709" y="2921000"/>
            <a:ext cx="34994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10" dirty="0">
                <a:latin typeface="Calibri"/>
                <a:cs typeface="Calibri"/>
              </a:rPr>
              <a:t>gar-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ze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sterili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lasciare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 fondo aperto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(bicchierino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plastica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caffè).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4009" y="6965950"/>
            <a:ext cx="262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45" dirty="0">
                <a:latin typeface="Arial MT"/>
                <a:cs typeface="Arial MT"/>
              </a:rPr>
              <a:t>2</a:t>
            </a:r>
            <a:r>
              <a:rPr sz="1800" dirty="0">
                <a:latin typeface="Arial MT"/>
                <a:cs typeface="Arial MT"/>
              </a:rPr>
              <a:t>0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10209"/>
            <a:ext cx="5327650" cy="686308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939289" y="509269"/>
            <a:ext cx="18815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i="1" spc="-10" dirty="0">
                <a:solidFill>
                  <a:srgbClr val="D12229"/>
                </a:solidFill>
                <a:latin typeface="Calibri"/>
                <a:cs typeface="Calibri"/>
              </a:rPr>
              <a:t>EMERGENZE</a:t>
            </a:r>
            <a:r>
              <a:rPr sz="1600" i="1" spc="-6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D12229"/>
                </a:solidFill>
                <a:latin typeface="Calibri"/>
                <a:cs typeface="Calibri"/>
              </a:rPr>
              <a:t>MEDICHE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6709" y="1404620"/>
            <a:ext cx="46297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COLPO</a:t>
            </a:r>
            <a:r>
              <a:rPr sz="1000" i="1" spc="-4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DI</a:t>
            </a:r>
            <a:r>
              <a:rPr sz="1000" i="1" spc="-2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SOLE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Questa</a:t>
            </a:r>
            <a:r>
              <a:rPr sz="1000" i="1" spc="10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emergenza</a:t>
            </a:r>
            <a:r>
              <a:rPr sz="1000" i="1" spc="1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consiste</a:t>
            </a:r>
            <a:r>
              <a:rPr sz="1000" i="1" spc="10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spc="10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</a:t>
            </a:r>
            <a:r>
              <a:rPr sz="1000" i="1" spc="10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aumento</a:t>
            </a:r>
            <a:r>
              <a:rPr sz="1000" i="1" spc="1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della</a:t>
            </a:r>
            <a:r>
              <a:rPr sz="1000" i="1" spc="10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temperatura</a:t>
            </a:r>
            <a:r>
              <a:rPr sz="1000" i="1" spc="9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corporea</a:t>
            </a:r>
            <a:r>
              <a:rPr sz="1000" i="1" spc="10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per</a:t>
            </a:r>
            <a:r>
              <a:rPr sz="1000" i="1" spc="9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un’eccessiva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esposizione ai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raggi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solari,</a:t>
            </a:r>
            <a:r>
              <a:rPr sz="1000" i="1" dirty="0">
                <a:latin typeface="Calibri"/>
                <a:cs typeface="Calibri"/>
              </a:rPr>
              <a:t> i </a:t>
            </a:r>
            <a:r>
              <a:rPr sz="1000" i="1" spc="-5" dirty="0">
                <a:latin typeface="Calibri"/>
                <a:cs typeface="Calibri"/>
              </a:rPr>
              <a:t>principali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sintomi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sono: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709" y="1860550"/>
            <a:ext cx="8890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3909" y="1860550"/>
            <a:ext cx="382206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680845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temperatura corporea </a:t>
            </a:r>
            <a:r>
              <a:rPr sz="1000" i="1" dirty="0">
                <a:latin typeface="Calibri"/>
                <a:cs typeface="Calibri"/>
              </a:rPr>
              <a:t>al di </a:t>
            </a:r>
            <a:r>
              <a:rPr sz="1000" i="1" spc="-5" dirty="0">
                <a:latin typeface="Calibri"/>
                <a:cs typeface="Calibri"/>
              </a:rPr>
              <a:t>sopra </a:t>
            </a:r>
            <a:r>
              <a:rPr sz="1000" i="1" dirty="0">
                <a:latin typeface="Calibri"/>
                <a:cs typeface="Calibri"/>
              </a:rPr>
              <a:t>dei </a:t>
            </a:r>
            <a:r>
              <a:rPr sz="1000" i="1" spc="-5" dirty="0">
                <a:latin typeface="Calibri"/>
                <a:cs typeface="Calibri"/>
              </a:rPr>
              <a:t>40°,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viso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un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colorito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rossastro,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possibile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perdita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coscienza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confusione mentale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seguita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convulsioni,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cute</a:t>
            </a:r>
            <a:r>
              <a:rPr sz="1000" i="1" spc="-10" dirty="0">
                <a:latin typeface="Calibri"/>
                <a:cs typeface="Calibri"/>
              </a:rPr>
              <a:t> secca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-5" dirty="0">
                <a:latin typeface="Calibri"/>
                <a:cs typeface="Calibri"/>
              </a:rPr>
              <a:t> calda,</a:t>
            </a:r>
            <a:endParaRPr sz="1000">
              <a:latin typeface="Calibri"/>
              <a:cs typeface="Calibri"/>
            </a:endParaRPr>
          </a:p>
          <a:p>
            <a:pPr marL="12700" marR="116332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respiro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rapido</a:t>
            </a:r>
            <a:r>
              <a:rPr sz="1000" i="1" dirty="0">
                <a:latin typeface="Calibri"/>
                <a:cs typeface="Calibri"/>
              </a:rPr>
              <a:t> 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affannoso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seguito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dal polso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rapido,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possono</a:t>
            </a:r>
            <a:r>
              <a:rPr sz="1000" i="1" spc="-10" dirty="0">
                <a:latin typeface="Calibri"/>
                <a:cs typeface="Calibri"/>
              </a:rPr>
              <a:t> manifestarsi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nausea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vomito.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6709" y="2934970"/>
            <a:ext cx="5651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</a:t>
            </a:r>
            <a:r>
              <a:rPr sz="1000" i="1" spc="5" dirty="0">
                <a:latin typeface="Calibri"/>
                <a:cs typeface="Calibri"/>
              </a:rPr>
              <a:t>o</a:t>
            </a:r>
            <a:r>
              <a:rPr sz="1000" i="1" spc="-10" dirty="0">
                <a:latin typeface="Calibri"/>
                <a:cs typeface="Calibri"/>
              </a:rPr>
              <a:t>s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f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15" dirty="0">
                <a:latin typeface="Calibri"/>
                <a:cs typeface="Calibri"/>
              </a:rPr>
              <a:t>r</a:t>
            </a:r>
            <a:r>
              <a:rPr sz="1000" i="1" spc="10" dirty="0">
                <a:latin typeface="Calibri"/>
                <a:cs typeface="Calibri"/>
              </a:rPr>
              <a:t>e</a:t>
            </a:r>
            <a:r>
              <a:rPr sz="1000" i="1" dirty="0">
                <a:latin typeface="Calibri"/>
                <a:cs typeface="Calibri"/>
              </a:rPr>
              <a:t>?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9409" y="3086100"/>
            <a:ext cx="635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3909" y="3086100"/>
            <a:ext cx="112458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chiamare il 118,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controllare</a:t>
            </a:r>
            <a:r>
              <a:rPr sz="1000" i="1" spc="114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spc="1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funzio-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6709" y="3390900"/>
            <a:ext cx="1609090" cy="3375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Calibri"/>
                <a:cs typeface="Calibri"/>
              </a:rPr>
              <a:t>ni</a:t>
            </a:r>
            <a:r>
              <a:rPr sz="1000" i="1" spc="-3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vitali,</a:t>
            </a:r>
            <a:endParaRPr sz="1000">
              <a:latin typeface="Calibri"/>
              <a:cs typeface="Calibri"/>
            </a:endParaRPr>
          </a:p>
          <a:p>
            <a:pPr marL="12700" marR="26034" algn="just">
              <a:lnSpc>
                <a:spcPct val="100000"/>
              </a:lnSpc>
              <a:buClr>
                <a:srgbClr val="D12229"/>
              </a:buClr>
              <a:buChar char="•"/>
              <a:tabLst>
                <a:tab pos="469265" algn="l"/>
                <a:tab pos="469900" algn="l"/>
              </a:tabLst>
            </a:pPr>
            <a:r>
              <a:rPr sz="1000" i="1" spc="-5" dirty="0">
                <a:latin typeface="Calibri"/>
                <a:cs typeface="Calibri"/>
              </a:rPr>
              <a:t>allontanare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l’infor- </a:t>
            </a:r>
            <a:r>
              <a:rPr sz="1000" i="1" spc="-5" dirty="0">
                <a:latin typeface="Calibri"/>
                <a:cs typeface="Calibri"/>
              </a:rPr>
              <a:t> tunato dalla </a:t>
            </a:r>
            <a:r>
              <a:rPr sz="1000" i="1" spc="-10" dirty="0">
                <a:latin typeface="Calibri"/>
                <a:cs typeface="Calibri"/>
              </a:rPr>
              <a:t>fonte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calore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posizionarlo in </a:t>
            </a:r>
            <a:r>
              <a:rPr sz="1000" i="1" dirty="0">
                <a:latin typeface="Calibri"/>
                <a:cs typeface="Calibri"/>
              </a:rPr>
              <a:t>un </a:t>
            </a:r>
            <a:r>
              <a:rPr sz="1000" i="1" spc="-5" dirty="0">
                <a:latin typeface="Calibri"/>
                <a:cs typeface="Calibri"/>
              </a:rPr>
              <a:t>luogo </a:t>
            </a:r>
            <a:r>
              <a:rPr sz="1000" i="1" spc="-10" dirty="0">
                <a:latin typeface="Calibri"/>
                <a:cs typeface="Calibri"/>
              </a:rPr>
              <a:t>fresco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ventilato,</a:t>
            </a:r>
            <a:endParaRPr sz="1000">
              <a:latin typeface="Calibri"/>
              <a:cs typeface="Calibri"/>
            </a:endParaRPr>
          </a:p>
          <a:p>
            <a:pPr marL="12700" marR="33655" algn="just">
              <a:lnSpc>
                <a:spcPct val="100000"/>
              </a:lnSpc>
              <a:buClr>
                <a:srgbClr val="D12229"/>
              </a:buClr>
              <a:buChar char="•"/>
              <a:tabLst>
                <a:tab pos="469265" algn="l"/>
                <a:tab pos="469900" algn="l"/>
              </a:tabLst>
            </a:pPr>
            <a:r>
              <a:rPr sz="1000" i="1" spc="-5" dirty="0">
                <a:latin typeface="Calibri"/>
                <a:cs typeface="Calibri"/>
              </a:rPr>
              <a:t>sdraiare l’infortunato </a:t>
            </a:r>
            <a:r>
              <a:rPr sz="1000" i="1" spc="-22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tenergli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spalle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sollevate,</a:t>
            </a:r>
            <a:endParaRPr sz="1000">
              <a:latin typeface="Calibri"/>
              <a:cs typeface="Calibri"/>
            </a:endParaRPr>
          </a:p>
          <a:p>
            <a:pPr marL="12700" marR="5080" algn="just">
              <a:lnSpc>
                <a:spcPct val="99900"/>
              </a:lnSpc>
              <a:buClr>
                <a:srgbClr val="D12229"/>
              </a:buClr>
              <a:buChar char="•"/>
              <a:tabLst>
                <a:tab pos="469265" algn="l"/>
                <a:tab pos="469900" algn="l"/>
              </a:tabLst>
            </a:pPr>
            <a:r>
              <a:rPr sz="1000" i="1" spc="-5" dirty="0">
                <a:latin typeface="Calibri"/>
                <a:cs typeface="Calibri"/>
              </a:rPr>
              <a:t>togliere</a:t>
            </a:r>
            <a:r>
              <a:rPr sz="1000" i="1" dirty="0">
                <a:latin typeface="Calibri"/>
                <a:cs typeface="Calibri"/>
              </a:rPr>
              <a:t> 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vestiti</a:t>
            </a:r>
            <a:r>
              <a:rPr sz="1000" i="1" spc="-5" dirty="0">
                <a:latin typeface="Calibri"/>
                <a:cs typeface="Calibri"/>
              </a:rPr>
              <a:t> su-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perflui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10" dirty="0">
                <a:latin typeface="Calibri"/>
                <a:cs typeface="Calibri"/>
              </a:rPr>
              <a:t>far raffreddare </a:t>
            </a:r>
            <a:r>
              <a:rPr sz="1000" i="1" spc="-5" dirty="0">
                <a:latin typeface="Calibri"/>
                <a:cs typeface="Calibri"/>
              </a:rPr>
              <a:t>la su-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perﬁcie del corpo (con spugna-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ture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fresche,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spruzzi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d’acqua 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fredda,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avvolgendo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l’infortu-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nato con asciugamani </a:t>
            </a:r>
            <a:r>
              <a:rPr sz="1000" i="1" dirty="0">
                <a:latin typeface="Calibri"/>
                <a:cs typeface="Calibri"/>
              </a:rPr>
              <a:t>o </a:t>
            </a:r>
            <a:r>
              <a:rPr sz="1000" i="1" spc="-5" dirty="0">
                <a:latin typeface="Calibri"/>
                <a:cs typeface="Calibri"/>
              </a:rPr>
              <a:t>panni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bagnati, applicando del ghiac-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cio, </a:t>
            </a:r>
            <a:r>
              <a:rPr sz="1000" i="1" spc="-5" dirty="0">
                <a:latin typeface="Calibri"/>
                <a:cs typeface="Calibri"/>
              </a:rPr>
              <a:t>anche </a:t>
            </a:r>
            <a:r>
              <a:rPr sz="1000" i="1" spc="-15" dirty="0">
                <a:latin typeface="Calibri"/>
                <a:cs typeface="Calibri"/>
              </a:rPr>
              <a:t>sintetico, </a:t>
            </a:r>
            <a:r>
              <a:rPr sz="1000" i="1" spc="-5" dirty="0">
                <a:latin typeface="Calibri"/>
                <a:cs typeface="Calibri"/>
              </a:rPr>
              <a:t>avvolto in </a:t>
            </a:r>
            <a:r>
              <a:rPr sz="1000" i="1" dirty="0">
                <a:latin typeface="Calibri"/>
                <a:cs typeface="Calibri"/>
              </a:rPr>
              <a:t> un </a:t>
            </a:r>
            <a:r>
              <a:rPr sz="1000" i="1" spc="-5" dirty="0">
                <a:latin typeface="Calibri"/>
                <a:cs typeface="Calibri"/>
              </a:rPr>
              <a:t>panno </a:t>
            </a:r>
            <a:r>
              <a:rPr sz="1000" i="1" dirty="0">
                <a:latin typeface="Calibri"/>
                <a:cs typeface="Calibri"/>
              </a:rPr>
              <a:t>o </a:t>
            </a:r>
            <a:r>
              <a:rPr sz="1000" i="1" spc="-5" dirty="0">
                <a:latin typeface="Calibri"/>
                <a:cs typeface="Calibri"/>
              </a:rPr>
              <a:t>in </a:t>
            </a:r>
            <a:r>
              <a:rPr sz="1000" i="1" dirty="0">
                <a:latin typeface="Calibri"/>
                <a:cs typeface="Calibri"/>
              </a:rPr>
              <a:t>un </a:t>
            </a:r>
            <a:r>
              <a:rPr sz="1000" i="1" spc="-5" dirty="0">
                <a:latin typeface="Calibri"/>
                <a:cs typeface="Calibri"/>
              </a:rPr>
              <a:t>asciugamano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sotto </a:t>
            </a:r>
            <a:r>
              <a:rPr sz="1000" i="1" spc="-5" dirty="0">
                <a:latin typeface="Calibri"/>
                <a:cs typeface="Calibri"/>
              </a:rPr>
              <a:t>ascelle, ginocchia, ingui- </a:t>
            </a:r>
            <a:r>
              <a:rPr sz="1000" i="1" dirty="0">
                <a:latin typeface="Calibri"/>
                <a:cs typeface="Calibri"/>
              </a:rPr>
              <a:t> ne,</a:t>
            </a:r>
            <a:r>
              <a:rPr sz="1000" i="1" spc="-5" dirty="0">
                <a:latin typeface="Calibri"/>
                <a:cs typeface="Calibri"/>
              </a:rPr>
              <a:t> polsi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caviglie).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Calibri"/>
              <a:cs typeface="Calibri"/>
            </a:endParaRPr>
          </a:p>
          <a:p>
            <a:pPr marL="12700" marR="4064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NON</a:t>
            </a:r>
            <a:r>
              <a:rPr sz="1000" i="1" spc="1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SOMMINISTRARE</a:t>
            </a:r>
            <a:r>
              <a:rPr sz="1000" i="1" spc="160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ALCO-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LICI </a:t>
            </a:r>
            <a:r>
              <a:rPr sz="1000" i="1" dirty="0">
                <a:latin typeface="Calibri"/>
                <a:cs typeface="Calibri"/>
              </a:rPr>
              <a:t>O </a:t>
            </a:r>
            <a:r>
              <a:rPr sz="1000" i="1" spc="-15" dirty="0">
                <a:latin typeface="Calibri"/>
                <a:cs typeface="Calibri"/>
              </a:rPr>
              <a:t>BEVANDE </a:t>
            </a:r>
            <a:r>
              <a:rPr sz="1000" i="1" spc="-5" dirty="0">
                <a:latin typeface="Calibri"/>
                <a:cs typeface="Calibri"/>
              </a:rPr>
              <a:t>FREDDE </a:t>
            </a:r>
            <a:r>
              <a:rPr sz="1000" i="1" spc="-25" dirty="0">
                <a:latin typeface="Calibri"/>
                <a:cs typeface="Calibri"/>
              </a:rPr>
              <a:t>ALL’ 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30" dirty="0">
                <a:latin typeface="Calibri"/>
                <a:cs typeface="Calibri"/>
              </a:rPr>
              <a:t>INFORTUNATO.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39640" y="6986269"/>
            <a:ext cx="262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45" dirty="0">
                <a:latin typeface="Arial MT"/>
                <a:cs typeface="Arial MT"/>
              </a:rPr>
              <a:t>2</a:t>
            </a:r>
            <a:r>
              <a:rPr sz="1800" dirty="0">
                <a:latin typeface="Arial MT"/>
                <a:cs typeface="Arial MT"/>
              </a:rPr>
              <a:t>1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18770" y="6945665"/>
            <a:ext cx="330200" cy="336550"/>
            <a:chOff x="318770" y="6945665"/>
            <a:chExt cx="330200" cy="336550"/>
          </a:xfrm>
        </p:grpSpPr>
        <p:sp>
          <p:nvSpPr>
            <p:cNvPr id="3" name="object 3"/>
            <p:cNvSpPr/>
            <p:nvPr/>
          </p:nvSpPr>
          <p:spPr>
            <a:xfrm>
              <a:off x="326390" y="6957059"/>
              <a:ext cx="314960" cy="313690"/>
            </a:xfrm>
            <a:custGeom>
              <a:avLst/>
              <a:gdLst/>
              <a:ahLst/>
              <a:cxnLst/>
              <a:rect l="l" t="t" r="r" b="b"/>
              <a:pathLst>
                <a:path w="314959" h="313690">
                  <a:moveTo>
                    <a:pt x="157480" y="0"/>
                  </a:moveTo>
                  <a:lnTo>
                    <a:pt x="107452" y="8087"/>
                  </a:lnTo>
                  <a:lnTo>
                    <a:pt x="64190" y="30561"/>
                  </a:lnTo>
                  <a:lnTo>
                    <a:pt x="30195" y="64739"/>
                  </a:lnTo>
                  <a:lnTo>
                    <a:pt x="7965" y="107939"/>
                  </a:lnTo>
                  <a:lnTo>
                    <a:pt x="0" y="157480"/>
                  </a:lnTo>
                  <a:lnTo>
                    <a:pt x="7965" y="206888"/>
                  </a:lnTo>
                  <a:lnTo>
                    <a:pt x="30195" y="249773"/>
                  </a:lnTo>
                  <a:lnTo>
                    <a:pt x="64190" y="283575"/>
                  </a:lnTo>
                  <a:lnTo>
                    <a:pt x="107452" y="305734"/>
                  </a:lnTo>
                  <a:lnTo>
                    <a:pt x="157480" y="313690"/>
                  </a:lnTo>
                  <a:lnTo>
                    <a:pt x="207020" y="305734"/>
                  </a:lnTo>
                  <a:lnTo>
                    <a:pt x="250220" y="283575"/>
                  </a:lnTo>
                  <a:lnTo>
                    <a:pt x="284398" y="249773"/>
                  </a:lnTo>
                  <a:lnTo>
                    <a:pt x="306872" y="206888"/>
                  </a:lnTo>
                  <a:lnTo>
                    <a:pt x="314960" y="157480"/>
                  </a:lnTo>
                  <a:lnTo>
                    <a:pt x="306872" y="107939"/>
                  </a:lnTo>
                  <a:lnTo>
                    <a:pt x="284398" y="64739"/>
                  </a:lnTo>
                  <a:lnTo>
                    <a:pt x="250220" y="30561"/>
                  </a:lnTo>
                  <a:lnTo>
                    <a:pt x="207020" y="8087"/>
                  </a:lnTo>
                  <a:lnTo>
                    <a:pt x="157480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26390" y="6957059"/>
              <a:ext cx="314960" cy="314960"/>
            </a:xfrm>
            <a:custGeom>
              <a:avLst/>
              <a:gdLst/>
              <a:ahLst/>
              <a:cxnLst/>
              <a:rect l="l" t="t" r="r" b="b"/>
              <a:pathLst>
                <a:path w="314959" h="314959">
                  <a:moveTo>
                    <a:pt x="314960" y="157480"/>
                  </a:moveTo>
                  <a:lnTo>
                    <a:pt x="306872" y="206888"/>
                  </a:lnTo>
                  <a:lnTo>
                    <a:pt x="284398" y="249773"/>
                  </a:lnTo>
                  <a:lnTo>
                    <a:pt x="250220" y="283575"/>
                  </a:lnTo>
                  <a:lnTo>
                    <a:pt x="207020" y="305734"/>
                  </a:lnTo>
                  <a:lnTo>
                    <a:pt x="157480" y="313690"/>
                  </a:lnTo>
                  <a:lnTo>
                    <a:pt x="107452" y="305734"/>
                  </a:lnTo>
                  <a:lnTo>
                    <a:pt x="64190" y="283575"/>
                  </a:lnTo>
                  <a:lnTo>
                    <a:pt x="30195" y="249773"/>
                  </a:lnTo>
                  <a:lnTo>
                    <a:pt x="7965" y="206888"/>
                  </a:lnTo>
                  <a:lnTo>
                    <a:pt x="0" y="157480"/>
                  </a:lnTo>
                  <a:lnTo>
                    <a:pt x="7965" y="107939"/>
                  </a:lnTo>
                  <a:lnTo>
                    <a:pt x="30195" y="64739"/>
                  </a:lnTo>
                  <a:lnTo>
                    <a:pt x="64190" y="30561"/>
                  </a:lnTo>
                  <a:lnTo>
                    <a:pt x="107452" y="8087"/>
                  </a:lnTo>
                  <a:lnTo>
                    <a:pt x="157480" y="0"/>
                  </a:lnTo>
                  <a:lnTo>
                    <a:pt x="207020" y="8087"/>
                  </a:lnTo>
                  <a:lnTo>
                    <a:pt x="250220" y="30561"/>
                  </a:lnTo>
                  <a:lnTo>
                    <a:pt x="284398" y="64739"/>
                  </a:lnTo>
                  <a:lnTo>
                    <a:pt x="306872" y="107939"/>
                  </a:lnTo>
                  <a:lnTo>
                    <a:pt x="314960" y="157480"/>
                  </a:lnTo>
                  <a:close/>
                </a:path>
                <a:path w="314959" h="314959">
                  <a:moveTo>
                    <a:pt x="0" y="0"/>
                  </a:moveTo>
                  <a:lnTo>
                    <a:pt x="0" y="0"/>
                  </a:lnTo>
                </a:path>
                <a:path w="314959" h="314959">
                  <a:moveTo>
                    <a:pt x="314960" y="314960"/>
                  </a:moveTo>
                  <a:lnTo>
                    <a:pt x="314960" y="31496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8770" y="6949439"/>
              <a:ext cx="330200" cy="328930"/>
            </a:xfrm>
            <a:custGeom>
              <a:avLst/>
              <a:gdLst/>
              <a:ahLst/>
              <a:cxnLst/>
              <a:rect l="l" t="t" r="r" b="b"/>
              <a:pathLst>
                <a:path w="330200" h="328929">
                  <a:moveTo>
                    <a:pt x="322580" y="165099"/>
                  </a:moveTo>
                  <a:lnTo>
                    <a:pt x="314492" y="214508"/>
                  </a:lnTo>
                  <a:lnTo>
                    <a:pt x="292018" y="257393"/>
                  </a:lnTo>
                  <a:lnTo>
                    <a:pt x="257840" y="291195"/>
                  </a:lnTo>
                  <a:lnTo>
                    <a:pt x="214640" y="313354"/>
                  </a:lnTo>
                  <a:lnTo>
                    <a:pt x="165100" y="321309"/>
                  </a:lnTo>
                  <a:lnTo>
                    <a:pt x="115072" y="313354"/>
                  </a:lnTo>
                  <a:lnTo>
                    <a:pt x="71810" y="291195"/>
                  </a:lnTo>
                  <a:lnTo>
                    <a:pt x="37815" y="257393"/>
                  </a:lnTo>
                  <a:lnTo>
                    <a:pt x="15585" y="214508"/>
                  </a:lnTo>
                  <a:lnTo>
                    <a:pt x="7619" y="165099"/>
                  </a:lnTo>
                  <a:lnTo>
                    <a:pt x="15585" y="115072"/>
                  </a:lnTo>
                  <a:lnTo>
                    <a:pt x="37815" y="71810"/>
                  </a:lnTo>
                  <a:lnTo>
                    <a:pt x="71810" y="37815"/>
                  </a:lnTo>
                  <a:lnTo>
                    <a:pt x="115072" y="15585"/>
                  </a:lnTo>
                  <a:lnTo>
                    <a:pt x="165100" y="7619"/>
                  </a:lnTo>
                  <a:lnTo>
                    <a:pt x="214640" y="15585"/>
                  </a:lnTo>
                  <a:lnTo>
                    <a:pt x="257840" y="37815"/>
                  </a:lnTo>
                  <a:lnTo>
                    <a:pt x="292018" y="71810"/>
                  </a:lnTo>
                  <a:lnTo>
                    <a:pt x="314492" y="115072"/>
                  </a:lnTo>
                  <a:lnTo>
                    <a:pt x="322580" y="165099"/>
                  </a:lnTo>
                  <a:close/>
                </a:path>
                <a:path w="330200" h="328929">
                  <a:moveTo>
                    <a:pt x="0" y="0"/>
                  </a:moveTo>
                  <a:lnTo>
                    <a:pt x="0" y="0"/>
                  </a:lnTo>
                </a:path>
                <a:path w="330200" h="328929">
                  <a:moveTo>
                    <a:pt x="330200" y="328929"/>
                  </a:moveTo>
                  <a:lnTo>
                    <a:pt x="330200" y="328929"/>
                  </a:lnTo>
                </a:path>
              </a:pathLst>
            </a:custGeom>
            <a:ln w="7547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0" y="996950"/>
            <a:ext cx="5334000" cy="147320"/>
            <a:chOff x="0" y="996950"/>
            <a:chExt cx="5334000" cy="147320"/>
          </a:xfrm>
        </p:grpSpPr>
        <p:sp>
          <p:nvSpPr>
            <p:cNvPr id="7" name="object 7"/>
            <p:cNvSpPr/>
            <p:nvPr/>
          </p:nvSpPr>
          <p:spPr>
            <a:xfrm>
              <a:off x="0" y="996950"/>
              <a:ext cx="5334000" cy="146050"/>
            </a:xfrm>
            <a:custGeom>
              <a:avLst/>
              <a:gdLst/>
              <a:ahLst/>
              <a:cxnLst/>
              <a:rect l="l" t="t" r="r" b="b"/>
              <a:pathLst>
                <a:path w="5334000" h="146050">
                  <a:moveTo>
                    <a:pt x="0" y="146050"/>
                  </a:moveTo>
                  <a:lnTo>
                    <a:pt x="5334000" y="14605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605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996950"/>
              <a:ext cx="5334000" cy="147320"/>
            </a:xfrm>
            <a:custGeom>
              <a:avLst/>
              <a:gdLst/>
              <a:ahLst/>
              <a:cxnLst/>
              <a:rect l="l" t="t" r="r" b="b"/>
              <a:pathLst>
                <a:path w="5334000" h="147319">
                  <a:moveTo>
                    <a:pt x="0" y="146050"/>
                  </a:moveTo>
                  <a:lnTo>
                    <a:pt x="5334000" y="14605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6050"/>
                  </a:lnTo>
                  <a:close/>
                </a:path>
                <a:path w="5334000" h="147319">
                  <a:moveTo>
                    <a:pt x="0" y="0"/>
                  </a:moveTo>
                  <a:lnTo>
                    <a:pt x="0" y="0"/>
                  </a:lnTo>
                </a:path>
                <a:path w="5334000" h="147319">
                  <a:moveTo>
                    <a:pt x="5334000" y="147320"/>
                  </a:moveTo>
                  <a:lnTo>
                    <a:pt x="5334000" y="14732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46709" y="1404620"/>
            <a:ext cx="46424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IPOTERMIA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Questa</a:t>
            </a:r>
            <a:r>
              <a:rPr sz="1000" i="1" spc="7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condizione</a:t>
            </a:r>
            <a:r>
              <a:rPr sz="1000" i="1" spc="7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presente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nel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momento</a:t>
            </a:r>
            <a:r>
              <a:rPr sz="1000" i="1" spc="8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spc="7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cui</a:t>
            </a:r>
            <a:r>
              <a:rPr sz="1000" i="1" spc="7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un</a:t>
            </a:r>
            <a:r>
              <a:rPr sz="1000" i="1" spc="7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individuo</a:t>
            </a:r>
            <a:r>
              <a:rPr sz="1000" i="1" spc="8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rimane</a:t>
            </a:r>
            <a:r>
              <a:rPr sz="1000" i="1" spc="7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troppo</a:t>
            </a:r>
            <a:r>
              <a:rPr sz="1000" i="1" spc="8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allungo</a:t>
            </a:r>
            <a:r>
              <a:rPr sz="1000" i="1" spc="8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ambienti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troppo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freddi,</a:t>
            </a:r>
            <a:r>
              <a:rPr sz="1000" i="1" dirty="0">
                <a:latin typeface="Calibri"/>
                <a:cs typeface="Calibri"/>
              </a:rPr>
              <a:t> i </a:t>
            </a:r>
            <a:r>
              <a:rPr sz="1000" i="1" spc="-5" dirty="0">
                <a:latin typeface="Calibri"/>
                <a:cs typeface="Calibri"/>
              </a:rPr>
              <a:t>principali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sintomi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sono: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6709" y="1861820"/>
            <a:ext cx="88900" cy="786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3909" y="1861820"/>
            <a:ext cx="2683510" cy="786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0489">
              <a:lnSpc>
                <a:spcPct val="997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brividi di freddo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-5" dirty="0">
                <a:latin typeface="Calibri"/>
                <a:cs typeface="Calibri"/>
              </a:rPr>
              <a:t> aumento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della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respirazione,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alterazione nei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sensi</a:t>
            </a:r>
            <a:r>
              <a:rPr sz="1000" i="1" dirty="0">
                <a:latin typeface="Calibri"/>
                <a:cs typeface="Calibri"/>
              </a:rPr>
              <a:t> del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dialogo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del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movimento,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disinteresse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per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situazione</a:t>
            </a:r>
            <a:r>
              <a:rPr sz="1000" i="1" spc="2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2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ipersonnia,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rigidità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muscoli,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alterazione della coscienza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ﬁno </a:t>
            </a:r>
            <a:r>
              <a:rPr sz="1000" i="1" dirty="0">
                <a:latin typeface="Calibri"/>
                <a:cs typeface="Calibri"/>
              </a:rPr>
              <a:t>ad</a:t>
            </a:r>
            <a:r>
              <a:rPr sz="1000" i="1" spc="-10" dirty="0">
                <a:latin typeface="Calibri"/>
                <a:cs typeface="Calibri"/>
              </a:rPr>
              <a:t> arrivare</a:t>
            </a:r>
            <a:r>
              <a:rPr sz="1000" i="1" dirty="0">
                <a:latin typeface="Calibri"/>
                <a:cs typeface="Calibri"/>
              </a:rPr>
              <a:t> al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coma.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6709" y="2774950"/>
            <a:ext cx="5651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</a:t>
            </a:r>
            <a:r>
              <a:rPr sz="1000" i="1" spc="5" dirty="0">
                <a:latin typeface="Calibri"/>
                <a:cs typeface="Calibri"/>
              </a:rPr>
              <a:t>o</a:t>
            </a:r>
            <a:r>
              <a:rPr sz="1000" i="1" spc="-10" dirty="0">
                <a:latin typeface="Calibri"/>
                <a:cs typeface="Calibri"/>
              </a:rPr>
              <a:t>s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f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15" dirty="0">
                <a:latin typeface="Calibri"/>
                <a:cs typeface="Calibri"/>
              </a:rPr>
              <a:t>r</a:t>
            </a:r>
            <a:r>
              <a:rPr sz="1000" i="1" spc="10" dirty="0">
                <a:latin typeface="Calibri"/>
                <a:cs typeface="Calibri"/>
              </a:rPr>
              <a:t>e</a:t>
            </a:r>
            <a:r>
              <a:rPr sz="1000" i="1" dirty="0">
                <a:latin typeface="Calibri"/>
                <a:cs typeface="Calibri"/>
              </a:rPr>
              <a:t>?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6709" y="2927350"/>
            <a:ext cx="88900" cy="1243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3909" y="2927350"/>
            <a:ext cx="3531870" cy="1243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chiamare</a:t>
            </a:r>
            <a:r>
              <a:rPr sz="1000" i="1" spc="-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-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118,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intervenire</a:t>
            </a:r>
            <a:r>
              <a:rPr sz="1000" i="1" spc="-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immediatamente,</a:t>
            </a:r>
            <a:endParaRPr sz="1000">
              <a:latin typeface="Calibri"/>
              <a:cs typeface="Calibri"/>
            </a:endParaRPr>
          </a:p>
          <a:p>
            <a:pPr marL="12700" marR="935355">
              <a:lnSpc>
                <a:spcPct val="100000"/>
              </a:lnSpc>
            </a:pPr>
            <a:r>
              <a:rPr sz="1000" i="1" spc="-10" dirty="0">
                <a:latin typeface="Calibri"/>
                <a:cs typeface="Calibri"/>
              </a:rPr>
              <a:t>spostare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l’infortunato in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 luogo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caldo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asciutto,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rimuovere gli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abiti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freddi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bagnati,</a:t>
            </a:r>
            <a:endParaRPr sz="1000">
              <a:latin typeface="Calibri"/>
              <a:cs typeface="Calibri"/>
            </a:endParaRPr>
          </a:p>
          <a:p>
            <a:pPr marL="12700" marR="240029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cercare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riscaldare</a:t>
            </a:r>
            <a:r>
              <a:rPr sz="1000" i="1" spc="-5" dirty="0">
                <a:latin typeface="Calibri"/>
                <a:cs typeface="Calibri"/>
              </a:rPr>
              <a:t> l’infortunato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coprendolo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panni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asciutti,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-5" dirty="0">
                <a:latin typeface="Calibri"/>
                <a:cs typeface="Calibri"/>
              </a:rPr>
              <a:t> esporre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l’infortunato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fonti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dirette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calore,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ts val="1190"/>
              </a:lnSpc>
              <a:spcBef>
                <a:spcPts val="45"/>
              </a:spcBef>
            </a:pPr>
            <a:r>
              <a:rPr sz="1000" i="1" spc="-5" dirty="0">
                <a:latin typeface="Calibri"/>
                <a:cs typeface="Calibri"/>
              </a:rPr>
              <a:t>dare all’infortunato bevande tiepide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zuccherate ma </a:t>
            </a:r>
            <a:r>
              <a:rPr sz="1000" i="1" spc="-10" dirty="0">
                <a:latin typeface="Calibri"/>
                <a:cs typeface="Calibri"/>
              </a:rPr>
              <a:t>NON ALCOLICI,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controllare le funzioni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vitali.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6709" y="4297679"/>
            <a:ext cx="462153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CRISI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EPILETTICA/CONVULSIVA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Questa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patologia</a:t>
            </a:r>
            <a:r>
              <a:rPr sz="1000" i="1" spc="4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tratta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una</a:t>
            </a:r>
            <a:r>
              <a:rPr sz="1000" i="1" spc="4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scarica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elettrica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improvvisa</a:t>
            </a:r>
            <a:r>
              <a:rPr sz="1000" i="1" spc="4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che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attraversa</a:t>
            </a:r>
            <a:r>
              <a:rPr sz="1000" i="1" spc="4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tutto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corpo,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i</a:t>
            </a:r>
            <a:r>
              <a:rPr sz="1000" i="1" spc="-5" dirty="0">
                <a:latin typeface="Calibri"/>
                <a:cs typeface="Calibri"/>
              </a:rPr>
              <a:t> principali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sintomi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sono: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1)</a:t>
            </a:r>
            <a:r>
              <a:rPr sz="1000" i="1" spc="-1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Crisi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piccolo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male:</a:t>
            </a:r>
            <a:endParaRPr sz="1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buClr>
                <a:srgbClr val="D12229"/>
              </a:buClr>
              <a:buChar char="•"/>
              <a:tabLst>
                <a:tab pos="469265" algn="l"/>
                <a:tab pos="469900" algn="l"/>
              </a:tabLst>
            </a:pPr>
            <a:r>
              <a:rPr sz="1000" i="1" spc="-5" dirty="0">
                <a:latin typeface="Calibri"/>
                <a:cs typeface="Calibri"/>
              </a:rPr>
              <a:t>l’infortunato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presenta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una perdita</a:t>
            </a:r>
            <a:r>
              <a:rPr sz="1000" i="1" dirty="0">
                <a:latin typeface="Calibri"/>
                <a:cs typeface="Calibri"/>
              </a:rPr>
              <a:t> di</a:t>
            </a:r>
            <a:r>
              <a:rPr sz="1000" i="1" spc="-5" dirty="0">
                <a:latin typeface="Calibri"/>
                <a:cs typeface="Calibri"/>
              </a:rPr>
              <a:t> coscienza (ha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sguardo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ﬁsso</a:t>
            </a:r>
            <a:r>
              <a:rPr sz="1000" i="1" dirty="0">
                <a:latin typeface="Calibri"/>
                <a:cs typeface="Calibri"/>
              </a:rPr>
              <a:t> e non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6709" y="5059679"/>
            <a:ext cx="13360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rispon-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de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alle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domande),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6709" y="5135879"/>
            <a:ext cx="88900" cy="4826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3909" y="5135879"/>
            <a:ext cx="3947795" cy="4826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presentano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contrazioni</a:t>
            </a:r>
            <a:r>
              <a:rPr sz="1000" i="1" spc="-10" dirty="0">
                <a:latin typeface="Calibri"/>
                <a:cs typeface="Calibri"/>
              </a:rPr>
              <a:t> involontarie</a:t>
            </a:r>
            <a:r>
              <a:rPr sz="1000" i="1" dirty="0">
                <a:latin typeface="Calibri"/>
                <a:cs typeface="Calibri"/>
              </a:rPr>
              <a:t> dei </a:t>
            </a:r>
            <a:r>
              <a:rPr sz="1000" i="1" spc="-10" dirty="0">
                <a:latin typeface="Calibri"/>
                <a:cs typeface="Calibri"/>
              </a:rPr>
              <a:t>muscoli,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000" i="1" dirty="0">
                <a:latin typeface="Calibri"/>
                <a:cs typeface="Calibri"/>
              </a:rPr>
              <a:t>al</a:t>
            </a:r>
            <a:r>
              <a:rPr sz="1000" i="1" spc="-5" dirty="0">
                <a:latin typeface="Calibri"/>
                <a:cs typeface="Calibri"/>
              </a:rPr>
              <a:t> momento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che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l’infortunato riprende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coscienza </a:t>
            </a: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-5" dirty="0">
                <a:latin typeface="Calibri"/>
                <a:cs typeface="Calibri"/>
              </a:rPr>
              <a:t> ricorda nulla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della crisi.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6709" y="5669279"/>
            <a:ext cx="12077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2)</a:t>
            </a:r>
            <a:r>
              <a:rPr sz="1000" i="1" spc="-1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Crisi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grande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male: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6709" y="5821679"/>
            <a:ext cx="88900" cy="633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03909" y="5821679"/>
            <a:ext cx="3197225" cy="633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l’infortunato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perde</a:t>
            </a:r>
            <a:r>
              <a:rPr sz="1000" i="1" spc="-10" dirty="0">
                <a:latin typeface="Calibri"/>
                <a:cs typeface="Calibri"/>
              </a:rPr>
              <a:t> conoscenza,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corpo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diventa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rigido,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l’infortunato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non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respira,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ts val="1200"/>
              </a:lnSpc>
              <a:spcBef>
                <a:spcPts val="35"/>
              </a:spcBef>
            </a:pPr>
            <a:r>
              <a:rPr sz="1000" i="1" spc="-5" dirty="0">
                <a:latin typeface="Calibri"/>
                <a:cs typeface="Calibri"/>
              </a:rPr>
              <a:t>terminata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crisi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l’infortunato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addormenta profondamente,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quando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l’infortunato</a:t>
            </a:r>
            <a:r>
              <a:rPr sz="1000" i="1" spc="-5" dirty="0">
                <a:latin typeface="Calibri"/>
                <a:cs typeface="Calibri"/>
              </a:rPr>
              <a:t> si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sveglia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non </a:t>
            </a:r>
            <a:r>
              <a:rPr sz="1000" i="1" spc="-5" dirty="0">
                <a:latin typeface="Calibri"/>
                <a:cs typeface="Calibri"/>
              </a:rPr>
              <a:t>ricorda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nulla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crisi.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6709" y="6582409"/>
            <a:ext cx="5651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</a:t>
            </a:r>
            <a:r>
              <a:rPr sz="1000" i="1" spc="5" dirty="0">
                <a:latin typeface="Calibri"/>
                <a:cs typeface="Calibri"/>
              </a:rPr>
              <a:t>o</a:t>
            </a:r>
            <a:r>
              <a:rPr sz="1000" i="1" spc="-10" dirty="0">
                <a:latin typeface="Calibri"/>
                <a:cs typeface="Calibri"/>
              </a:rPr>
              <a:t>s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f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15" dirty="0">
                <a:latin typeface="Calibri"/>
                <a:cs typeface="Calibri"/>
              </a:rPr>
              <a:t>r</a:t>
            </a:r>
            <a:r>
              <a:rPr sz="1000" i="1" spc="10" dirty="0">
                <a:latin typeface="Calibri"/>
                <a:cs typeface="Calibri"/>
              </a:rPr>
              <a:t>e</a:t>
            </a:r>
            <a:r>
              <a:rPr sz="1000" i="1" dirty="0">
                <a:latin typeface="Calibri"/>
                <a:cs typeface="Calibri"/>
              </a:rPr>
              <a:t>?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1790" y="6969759"/>
            <a:ext cx="263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5" dirty="0">
                <a:latin typeface="Arial MT"/>
                <a:cs typeface="Arial MT"/>
              </a:rPr>
              <a:t>2</a:t>
            </a:r>
            <a:r>
              <a:rPr sz="1800" dirty="0">
                <a:latin typeface="Arial MT"/>
                <a:cs typeface="Arial MT"/>
              </a:rPr>
              <a:t>2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697729" y="6949476"/>
            <a:ext cx="330200" cy="336550"/>
            <a:chOff x="4697729" y="6949476"/>
            <a:chExt cx="330200" cy="336550"/>
          </a:xfrm>
        </p:grpSpPr>
        <p:sp>
          <p:nvSpPr>
            <p:cNvPr id="3" name="object 3"/>
            <p:cNvSpPr/>
            <p:nvPr/>
          </p:nvSpPr>
          <p:spPr>
            <a:xfrm>
              <a:off x="4705349" y="6960870"/>
              <a:ext cx="314960" cy="313690"/>
            </a:xfrm>
            <a:custGeom>
              <a:avLst/>
              <a:gdLst/>
              <a:ahLst/>
              <a:cxnLst/>
              <a:rect l="l" t="t" r="r" b="b"/>
              <a:pathLst>
                <a:path w="314960" h="313690">
                  <a:moveTo>
                    <a:pt x="157479" y="0"/>
                  </a:moveTo>
                  <a:lnTo>
                    <a:pt x="107452" y="7955"/>
                  </a:lnTo>
                  <a:lnTo>
                    <a:pt x="64190" y="30114"/>
                  </a:lnTo>
                  <a:lnTo>
                    <a:pt x="30195" y="63916"/>
                  </a:lnTo>
                  <a:lnTo>
                    <a:pt x="7965" y="106801"/>
                  </a:lnTo>
                  <a:lnTo>
                    <a:pt x="0" y="156209"/>
                  </a:lnTo>
                  <a:lnTo>
                    <a:pt x="7965" y="206237"/>
                  </a:lnTo>
                  <a:lnTo>
                    <a:pt x="30195" y="249499"/>
                  </a:lnTo>
                  <a:lnTo>
                    <a:pt x="64190" y="283494"/>
                  </a:lnTo>
                  <a:lnTo>
                    <a:pt x="107452" y="305724"/>
                  </a:lnTo>
                  <a:lnTo>
                    <a:pt x="157479" y="313689"/>
                  </a:lnTo>
                  <a:lnTo>
                    <a:pt x="207020" y="305724"/>
                  </a:lnTo>
                  <a:lnTo>
                    <a:pt x="250220" y="283494"/>
                  </a:lnTo>
                  <a:lnTo>
                    <a:pt x="284398" y="249499"/>
                  </a:lnTo>
                  <a:lnTo>
                    <a:pt x="306872" y="206237"/>
                  </a:lnTo>
                  <a:lnTo>
                    <a:pt x="314960" y="156209"/>
                  </a:lnTo>
                  <a:lnTo>
                    <a:pt x="306872" y="106801"/>
                  </a:lnTo>
                  <a:lnTo>
                    <a:pt x="284398" y="63916"/>
                  </a:lnTo>
                  <a:lnTo>
                    <a:pt x="250220" y="30114"/>
                  </a:lnTo>
                  <a:lnTo>
                    <a:pt x="207020" y="7955"/>
                  </a:lnTo>
                  <a:lnTo>
                    <a:pt x="157479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705349" y="6960870"/>
              <a:ext cx="314960" cy="313690"/>
            </a:xfrm>
            <a:custGeom>
              <a:avLst/>
              <a:gdLst/>
              <a:ahLst/>
              <a:cxnLst/>
              <a:rect l="l" t="t" r="r" b="b"/>
              <a:pathLst>
                <a:path w="314960" h="313690">
                  <a:moveTo>
                    <a:pt x="314960" y="156209"/>
                  </a:moveTo>
                  <a:lnTo>
                    <a:pt x="306872" y="206237"/>
                  </a:lnTo>
                  <a:lnTo>
                    <a:pt x="284398" y="249499"/>
                  </a:lnTo>
                  <a:lnTo>
                    <a:pt x="250220" y="283494"/>
                  </a:lnTo>
                  <a:lnTo>
                    <a:pt x="207020" y="305724"/>
                  </a:lnTo>
                  <a:lnTo>
                    <a:pt x="157479" y="313689"/>
                  </a:lnTo>
                  <a:lnTo>
                    <a:pt x="107452" y="305724"/>
                  </a:lnTo>
                  <a:lnTo>
                    <a:pt x="64190" y="283494"/>
                  </a:lnTo>
                  <a:lnTo>
                    <a:pt x="30195" y="249499"/>
                  </a:lnTo>
                  <a:lnTo>
                    <a:pt x="7965" y="206237"/>
                  </a:lnTo>
                  <a:lnTo>
                    <a:pt x="0" y="156209"/>
                  </a:lnTo>
                  <a:lnTo>
                    <a:pt x="7965" y="106801"/>
                  </a:lnTo>
                  <a:lnTo>
                    <a:pt x="30195" y="63916"/>
                  </a:lnTo>
                  <a:lnTo>
                    <a:pt x="64190" y="30114"/>
                  </a:lnTo>
                  <a:lnTo>
                    <a:pt x="107452" y="7955"/>
                  </a:lnTo>
                  <a:lnTo>
                    <a:pt x="157479" y="0"/>
                  </a:lnTo>
                  <a:lnTo>
                    <a:pt x="207020" y="7955"/>
                  </a:lnTo>
                  <a:lnTo>
                    <a:pt x="250220" y="30114"/>
                  </a:lnTo>
                  <a:lnTo>
                    <a:pt x="284398" y="63916"/>
                  </a:lnTo>
                  <a:lnTo>
                    <a:pt x="306872" y="106801"/>
                  </a:lnTo>
                  <a:lnTo>
                    <a:pt x="314960" y="156209"/>
                  </a:lnTo>
                  <a:close/>
                </a:path>
                <a:path w="314960" h="313690">
                  <a:moveTo>
                    <a:pt x="0" y="0"/>
                  </a:moveTo>
                  <a:lnTo>
                    <a:pt x="0" y="0"/>
                  </a:lnTo>
                </a:path>
                <a:path w="314960" h="313690">
                  <a:moveTo>
                    <a:pt x="314960" y="313689"/>
                  </a:moveTo>
                  <a:lnTo>
                    <a:pt x="314960" y="313689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97729" y="6953250"/>
              <a:ext cx="330200" cy="328930"/>
            </a:xfrm>
            <a:custGeom>
              <a:avLst/>
              <a:gdLst/>
              <a:ahLst/>
              <a:cxnLst/>
              <a:rect l="l" t="t" r="r" b="b"/>
              <a:pathLst>
                <a:path w="330200" h="328929">
                  <a:moveTo>
                    <a:pt x="322580" y="163829"/>
                  </a:moveTo>
                  <a:lnTo>
                    <a:pt x="314492" y="213370"/>
                  </a:lnTo>
                  <a:lnTo>
                    <a:pt x="292018" y="256570"/>
                  </a:lnTo>
                  <a:lnTo>
                    <a:pt x="257840" y="290748"/>
                  </a:lnTo>
                  <a:lnTo>
                    <a:pt x="214640" y="313222"/>
                  </a:lnTo>
                  <a:lnTo>
                    <a:pt x="165100" y="321310"/>
                  </a:lnTo>
                  <a:lnTo>
                    <a:pt x="115072" y="313222"/>
                  </a:lnTo>
                  <a:lnTo>
                    <a:pt x="71810" y="290748"/>
                  </a:lnTo>
                  <a:lnTo>
                    <a:pt x="37815" y="256570"/>
                  </a:lnTo>
                  <a:lnTo>
                    <a:pt x="15585" y="213370"/>
                  </a:lnTo>
                  <a:lnTo>
                    <a:pt x="7620" y="163829"/>
                  </a:lnTo>
                  <a:lnTo>
                    <a:pt x="15585" y="114421"/>
                  </a:lnTo>
                  <a:lnTo>
                    <a:pt x="37815" y="71536"/>
                  </a:lnTo>
                  <a:lnTo>
                    <a:pt x="71810" y="37734"/>
                  </a:lnTo>
                  <a:lnTo>
                    <a:pt x="115072" y="15575"/>
                  </a:lnTo>
                  <a:lnTo>
                    <a:pt x="165100" y="7620"/>
                  </a:lnTo>
                  <a:lnTo>
                    <a:pt x="214640" y="15575"/>
                  </a:lnTo>
                  <a:lnTo>
                    <a:pt x="257840" y="37734"/>
                  </a:lnTo>
                  <a:lnTo>
                    <a:pt x="292018" y="71536"/>
                  </a:lnTo>
                  <a:lnTo>
                    <a:pt x="314492" y="114421"/>
                  </a:lnTo>
                  <a:lnTo>
                    <a:pt x="322580" y="163829"/>
                  </a:lnTo>
                  <a:close/>
                </a:path>
                <a:path w="330200" h="328929">
                  <a:moveTo>
                    <a:pt x="0" y="0"/>
                  </a:moveTo>
                  <a:lnTo>
                    <a:pt x="0" y="0"/>
                  </a:lnTo>
                </a:path>
                <a:path w="330200" h="328929">
                  <a:moveTo>
                    <a:pt x="330200" y="328930"/>
                  </a:moveTo>
                  <a:lnTo>
                    <a:pt x="330200" y="328930"/>
                  </a:lnTo>
                </a:path>
              </a:pathLst>
            </a:custGeom>
            <a:ln w="7547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0" y="996950"/>
            <a:ext cx="5334000" cy="147320"/>
            <a:chOff x="0" y="996950"/>
            <a:chExt cx="5334000" cy="147320"/>
          </a:xfrm>
        </p:grpSpPr>
        <p:sp>
          <p:nvSpPr>
            <p:cNvPr id="7" name="object 7"/>
            <p:cNvSpPr/>
            <p:nvPr/>
          </p:nvSpPr>
          <p:spPr>
            <a:xfrm>
              <a:off x="0" y="996950"/>
              <a:ext cx="5334000" cy="146050"/>
            </a:xfrm>
            <a:custGeom>
              <a:avLst/>
              <a:gdLst/>
              <a:ahLst/>
              <a:cxnLst/>
              <a:rect l="l" t="t" r="r" b="b"/>
              <a:pathLst>
                <a:path w="5334000" h="146050">
                  <a:moveTo>
                    <a:pt x="0" y="146050"/>
                  </a:moveTo>
                  <a:lnTo>
                    <a:pt x="5334000" y="14605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605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996950"/>
              <a:ext cx="5334000" cy="147320"/>
            </a:xfrm>
            <a:custGeom>
              <a:avLst/>
              <a:gdLst/>
              <a:ahLst/>
              <a:cxnLst/>
              <a:rect l="l" t="t" r="r" b="b"/>
              <a:pathLst>
                <a:path w="5334000" h="147319">
                  <a:moveTo>
                    <a:pt x="0" y="146050"/>
                  </a:moveTo>
                  <a:lnTo>
                    <a:pt x="5334000" y="14605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6050"/>
                  </a:lnTo>
                  <a:close/>
                </a:path>
                <a:path w="5334000" h="147319">
                  <a:moveTo>
                    <a:pt x="0" y="0"/>
                  </a:moveTo>
                  <a:lnTo>
                    <a:pt x="0" y="0"/>
                  </a:lnTo>
                </a:path>
                <a:path w="5334000" h="147319">
                  <a:moveTo>
                    <a:pt x="5334000" y="147320"/>
                  </a:moveTo>
                  <a:lnTo>
                    <a:pt x="5334000" y="14732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46709" y="1404620"/>
            <a:ext cx="88900" cy="938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3909" y="1404620"/>
            <a:ext cx="4176395" cy="938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chiamare</a:t>
            </a:r>
            <a:r>
              <a:rPr sz="1000" i="1" spc="-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-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118,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15" dirty="0">
                <a:latin typeface="Calibri"/>
                <a:cs typeface="Calibri"/>
              </a:rPr>
              <a:t>mettere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posizione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sicurezza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l’infortunato,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spc="-5" dirty="0">
                <a:latin typeface="Calibri"/>
                <a:cs typeface="Calibri"/>
              </a:rPr>
              <a:t>slacciare gli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indumenti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stretti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per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aiutare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 respirazione,</a:t>
            </a:r>
            <a:endParaRPr sz="1000">
              <a:latin typeface="Calibri"/>
              <a:cs typeface="Calibri"/>
            </a:endParaRPr>
          </a:p>
          <a:p>
            <a:pPr marL="12700" marR="948690">
              <a:lnSpc>
                <a:spcPts val="1200"/>
              </a:lnSpc>
              <a:spcBef>
                <a:spcPts val="35"/>
              </a:spcBef>
            </a:pP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provare</a:t>
            </a:r>
            <a:r>
              <a:rPr sz="1000" i="1" dirty="0">
                <a:latin typeface="Calibri"/>
                <a:cs typeface="Calibri"/>
              </a:rPr>
              <a:t> ad </a:t>
            </a:r>
            <a:r>
              <a:rPr sz="1000" i="1" spc="-5" dirty="0">
                <a:latin typeface="Calibri"/>
                <a:cs typeface="Calibri"/>
              </a:rPr>
              <a:t>impedire la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crisi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o 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tenere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fermo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l’infortunato,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lasciare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l’infortunato </a:t>
            </a:r>
            <a:r>
              <a:rPr sz="1000" i="1" spc="-10" dirty="0">
                <a:latin typeface="Calibri"/>
                <a:cs typeface="Calibri"/>
              </a:rPr>
              <a:t>solo,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60"/>
              </a:lnSpc>
            </a:pP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provare</a:t>
            </a:r>
            <a:r>
              <a:rPr sz="1000" i="1" dirty="0">
                <a:latin typeface="Calibri"/>
                <a:cs typeface="Calibri"/>
              </a:rPr>
              <a:t> ad</a:t>
            </a:r>
            <a:r>
              <a:rPr sz="1000" i="1" spc="-5" dirty="0">
                <a:latin typeface="Calibri"/>
                <a:cs typeface="Calibri"/>
              </a:rPr>
              <a:t> aprire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bocca </a:t>
            </a:r>
            <a:r>
              <a:rPr sz="1000" i="1" spc="-10" dirty="0">
                <a:latin typeface="Calibri"/>
                <a:cs typeface="Calibri"/>
              </a:rPr>
              <a:t>all’infortunato,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(se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possibile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provare</a:t>
            </a:r>
            <a:r>
              <a:rPr sz="1000" i="1" dirty="0">
                <a:latin typeface="Calibri"/>
                <a:cs typeface="Calibri"/>
              </a:rPr>
              <a:t> ad</a:t>
            </a:r>
            <a:r>
              <a:rPr sz="1000" i="1" spc="-5" dirty="0">
                <a:latin typeface="Calibri"/>
                <a:cs typeface="Calibri"/>
              </a:rPr>
              <a:t> inﬁlare</a:t>
            </a:r>
            <a:r>
              <a:rPr sz="1000" i="1" dirty="0">
                <a:latin typeface="Calibri"/>
                <a:cs typeface="Calibri"/>
              </a:rPr>
              <a:t> un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6709" y="2317750"/>
            <a:ext cx="463105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15" dirty="0">
                <a:latin typeface="Calibri"/>
                <a:cs typeface="Calibri"/>
              </a:rPr>
              <a:t>fazzoletto</a:t>
            </a:r>
            <a:r>
              <a:rPr sz="1000" i="1" spc="-5" dirty="0">
                <a:latin typeface="Calibri"/>
                <a:cs typeface="Calibri"/>
              </a:rPr>
              <a:t> in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bocca in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modo </a:t>
            </a:r>
            <a:r>
              <a:rPr sz="1000" i="1" dirty="0">
                <a:latin typeface="Calibri"/>
                <a:cs typeface="Calibri"/>
              </a:rPr>
              <a:t>da </a:t>
            </a:r>
            <a:r>
              <a:rPr sz="1000" i="1" spc="-5" dirty="0">
                <a:latin typeface="Calibri"/>
                <a:cs typeface="Calibri"/>
              </a:rPr>
              <a:t>evitare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che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l’infortunato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ferisca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lingua),</a:t>
            </a:r>
            <a:endParaRPr sz="1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buClr>
                <a:srgbClr val="D12229"/>
              </a:buClr>
              <a:buChar char="•"/>
              <a:tabLst>
                <a:tab pos="469265" algn="l"/>
                <a:tab pos="469900" algn="l"/>
              </a:tabLst>
            </a:pPr>
            <a:r>
              <a:rPr sz="1000" i="1" spc="-5" dirty="0">
                <a:latin typeface="Calibri"/>
                <a:cs typeface="Calibri"/>
              </a:rPr>
              <a:t>allontanare</a:t>
            </a:r>
            <a:r>
              <a:rPr sz="1000" i="1" spc="-10" dirty="0">
                <a:latin typeface="Calibri"/>
                <a:cs typeface="Calibri"/>
              </a:rPr>
              <a:t> l’infortunato</a:t>
            </a:r>
            <a:r>
              <a:rPr sz="1000" i="1" dirty="0">
                <a:latin typeface="Calibri"/>
                <a:cs typeface="Calibri"/>
              </a:rPr>
              <a:t> da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fonti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5" dirty="0">
                <a:latin typeface="Calibri"/>
                <a:cs typeface="Calibri"/>
              </a:rPr>
              <a:t> pericolo.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D12229"/>
              </a:buClr>
              <a:buFont typeface="Calibri"/>
              <a:buChar char="•"/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CRISI</a:t>
            </a:r>
            <a:r>
              <a:rPr sz="1000" i="1" spc="-2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CEREBROVASCOLARE</a:t>
            </a:r>
            <a:endParaRPr sz="1000">
              <a:latin typeface="Calibri"/>
              <a:cs typeface="Calibri"/>
            </a:endParaRPr>
          </a:p>
          <a:p>
            <a:pPr marL="12700" marR="10795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Questa</a:t>
            </a:r>
            <a:r>
              <a:rPr sz="1000" i="1" spc="10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crisi</a:t>
            </a:r>
            <a:r>
              <a:rPr sz="1000" i="1" spc="1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spc="10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manifesta</a:t>
            </a:r>
            <a:r>
              <a:rPr sz="1000" i="1" spc="10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nel</a:t>
            </a:r>
            <a:r>
              <a:rPr sz="1000" i="1" spc="10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momento</a:t>
            </a:r>
            <a:r>
              <a:rPr sz="1000" i="1" spc="114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spc="10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cui</a:t>
            </a:r>
            <a:r>
              <a:rPr sz="1000" i="1" spc="9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l’ossigeno</a:t>
            </a:r>
            <a:r>
              <a:rPr sz="1000" i="1" spc="10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smette</a:t>
            </a:r>
            <a:r>
              <a:rPr sz="1000" i="1" spc="10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10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arrivare</a:t>
            </a:r>
            <a:r>
              <a:rPr sz="1000" i="1" spc="1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</a:t>
            </a:r>
            <a:r>
              <a:rPr sz="1000" i="1" spc="10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cervello.</a:t>
            </a:r>
            <a:r>
              <a:rPr sz="1000" i="1" spc="1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Ci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sono </a:t>
            </a:r>
            <a:r>
              <a:rPr sz="1000" i="1" dirty="0">
                <a:latin typeface="Calibri"/>
                <a:cs typeface="Calibri"/>
              </a:rPr>
              <a:t>due </a:t>
            </a:r>
            <a:r>
              <a:rPr sz="1000" i="1" spc="-10" dirty="0">
                <a:latin typeface="Calibri"/>
                <a:cs typeface="Calibri"/>
              </a:rPr>
              <a:t>tipi</a:t>
            </a:r>
            <a:r>
              <a:rPr sz="1000" i="1" dirty="0">
                <a:latin typeface="Calibri"/>
                <a:cs typeface="Calibri"/>
              </a:rPr>
              <a:t> di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crisi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cerebrovascolari: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buClr>
                <a:srgbClr val="D12229"/>
              </a:buClr>
              <a:buChar char="•"/>
              <a:tabLst>
                <a:tab pos="469265" algn="l"/>
                <a:tab pos="469900" algn="l"/>
              </a:tabLst>
            </a:pPr>
            <a:r>
              <a:rPr sz="1000" i="1" spc="-5" dirty="0">
                <a:latin typeface="Calibri"/>
                <a:cs typeface="Calibri"/>
              </a:rPr>
              <a:t>Tipo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Ischemico: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l’ossigeno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non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arriva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più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cervello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per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causa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grumi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sangue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o </a:t>
            </a:r>
            <a:r>
              <a:rPr sz="1000" i="1" spc="-10" dirty="0">
                <a:latin typeface="Calibri"/>
                <a:cs typeface="Calibri"/>
              </a:rPr>
              <a:t>grasso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nelle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arterie.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6709" y="3535679"/>
            <a:ext cx="88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3909" y="3535679"/>
            <a:ext cx="41668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Tipo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Emorragico: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nel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cervello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crea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un’emorragia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causa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della</a:t>
            </a:r>
            <a:r>
              <a:rPr sz="1000" i="1" spc="4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rottura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25" dirty="0">
                <a:latin typeface="Calibri"/>
                <a:cs typeface="Calibri"/>
              </a:rPr>
              <a:t>un’ar-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6709" y="3688079"/>
            <a:ext cx="175450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teria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cerebrale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o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2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un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aneurisma.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Che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suddividono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loro volta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6709" y="4145279"/>
            <a:ext cx="88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03909" y="4145279"/>
            <a:ext cx="41967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TIA </a:t>
            </a:r>
            <a:r>
              <a:rPr sz="1000" i="1" spc="-20" dirty="0">
                <a:latin typeface="Calibri"/>
                <a:cs typeface="Calibri"/>
              </a:rPr>
              <a:t>(Attacco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Ischemico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Transitorio):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questo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caso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vi </a:t>
            </a:r>
            <a:r>
              <a:rPr sz="1000" i="1" dirty="0">
                <a:latin typeface="Calibri"/>
                <a:cs typeface="Calibri"/>
              </a:rPr>
              <a:t>è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temporanea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disfunzio-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6709" y="4297679"/>
            <a:ext cx="17164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Calibri"/>
                <a:cs typeface="Calibri"/>
              </a:rPr>
              <a:t>ne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cerebrale di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origine </a:t>
            </a:r>
            <a:r>
              <a:rPr sz="1000" i="1" spc="-10" dirty="0">
                <a:latin typeface="Calibri"/>
                <a:cs typeface="Calibri"/>
              </a:rPr>
              <a:t>vascolare.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6709" y="4450079"/>
            <a:ext cx="88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03909" y="4450079"/>
            <a:ext cx="384492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ICTUS: in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questo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caso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vi</a:t>
            </a:r>
            <a:r>
              <a:rPr sz="1000" i="1" dirty="0">
                <a:latin typeface="Calibri"/>
                <a:cs typeface="Calibri"/>
              </a:rPr>
              <a:t> è</a:t>
            </a:r>
            <a:r>
              <a:rPr sz="1000" i="1" spc="-5" dirty="0">
                <a:latin typeface="Calibri"/>
                <a:cs typeface="Calibri"/>
              </a:rPr>
              <a:t> una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grave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alterazione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vascolare </a:t>
            </a:r>
            <a:r>
              <a:rPr sz="1000" i="1" spc="-10" dirty="0">
                <a:latin typeface="Calibri"/>
                <a:cs typeface="Calibri"/>
              </a:rPr>
              <a:t>improvvisa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6709" y="4602479"/>
            <a:ext cx="423100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funzio-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ni </a:t>
            </a:r>
            <a:r>
              <a:rPr sz="1000" i="1" spc="-5" dirty="0">
                <a:latin typeface="Calibri"/>
                <a:cs typeface="Calibri"/>
              </a:rPr>
              <a:t>cerebrali,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causa deﬁcit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o</a:t>
            </a:r>
            <a:r>
              <a:rPr sz="1000" i="1" spc="-5" dirty="0">
                <a:latin typeface="Calibri"/>
                <a:cs typeface="Calibri"/>
              </a:rPr>
              <a:t> morte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duraturi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nel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tempo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volte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permanenti.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latin typeface="Calibri"/>
                <a:cs typeface="Calibri"/>
              </a:rPr>
              <a:t>I </a:t>
            </a:r>
            <a:r>
              <a:rPr sz="1000" i="1" spc="-5" dirty="0">
                <a:latin typeface="Calibri"/>
                <a:cs typeface="Calibri"/>
              </a:rPr>
              <a:t>segnali </a:t>
            </a:r>
            <a:r>
              <a:rPr sz="1000" i="1" dirty="0">
                <a:latin typeface="Calibri"/>
                <a:cs typeface="Calibri"/>
              </a:rPr>
              <a:t>a cui </a:t>
            </a:r>
            <a:r>
              <a:rPr sz="1000" i="1" spc="-5" dirty="0">
                <a:latin typeface="Calibri"/>
                <a:cs typeface="Calibri"/>
              </a:rPr>
              <a:t>bisogno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prestare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attenzione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per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individuare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queste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crisi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sono: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6709" y="5059679"/>
            <a:ext cx="88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03909" y="5059679"/>
            <a:ext cx="390842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debolezza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improvvisa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10" dirty="0">
                <a:latin typeface="Calibri"/>
                <a:cs typeface="Calibri"/>
              </a:rPr>
              <a:t>intorpidimento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al </a:t>
            </a:r>
            <a:r>
              <a:rPr sz="1000" i="1" spc="-10" dirty="0">
                <a:latin typeface="Calibri"/>
                <a:cs typeface="Calibri"/>
              </a:rPr>
              <a:t>viso,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braccia,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gambe,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6709" y="5210809"/>
            <a:ext cx="4676775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Calibri"/>
                <a:cs typeface="Calibri"/>
              </a:rPr>
              <a:t>gene-</a:t>
            </a:r>
            <a:r>
              <a:rPr sz="1000" i="1" spc="-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re solo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da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un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lato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</a:t>
            </a:r>
            <a:r>
              <a:rPr sz="1000" i="1" spc="-10" dirty="0">
                <a:latin typeface="Calibri"/>
                <a:cs typeface="Calibri"/>
              </a:rPr>
              <a:t> corpo,</a:t>
            </a:r>
            <a:endParaRPr sz="10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buClr>
                <a:srgbClr val="D12229"/>
              </a:buClr>
              <a:buChar char="•"/>
              <a:tabLst>
                <a:tab pos="474345" algn="l"/>
                <a:tab pos="474980" algn="l"/>
              </a:tabLst>
            </a:pPr>
            <a:r>
              <a:rPr sz="1000" i="1" spc="-5" dirty="0">
                <a:latin typeface="Calibri"/>
                <a:cs typeface="Calibri"/>
              </a:rPr>
              <a:t>confusione con </a:t>
            </a:r>
            <a:r>
              <a:rPr sz="1000" i="1" spc="-10" dirty="0">
                <a:latin typeface="Calibri"/>
                <a:cs typeface="Calibri"/>
              </a:rPr>
              <a:t>difficoltà </a:t>
            </a:r>
            <a:r>
              <a:rPr sz="1000" i="1" dirty="0">
                <a:latin typeface="Calibri"/>
                <a:cs typeface="Calibri"/>
              </a:rPr>
              <a:t>del </a:t>
            </a:r>
            <a:r>
              <a:rPr sz="1000" i="1" spc="-5" dirty="0">
                <a:latin typeface="Calibri"/>
                <a:cs typeface="Calibri"/>
              </a:rPr>
              <a:t>dialogo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della comprensione delle parole, </a:t>
            </a:r>
            <a:r>
              <a:rPr sz="1000" i="1" spc="-10" dirty="0">
                <a:latin typeface="Calibri"/>
                <a:cs typeface="Calibri"/>
              </a:rPr>
              <a:t>difficolta </a:t>
            </a:r>
            <a:r>
              <a:rPr sz="1000" i="1" spc="-5" dirty="0">
                <a:latin typeface="Calibri"/>
                <a:cs typeface="Calibri"/>
              </a:rPr>
              <a:t> nella </a:t>
            </a:r>
            <a:r>
              <a:rPr sz="1000" i="1" spc="-15" dirty="0">
                <a:latin typeface="Calibri"/>
                <a:cs typeface="Calibri"/>
              </a:rPr>
              <a:t>vista </a:t>
            </a:r>
            <a:r>
              <a:rPr sz="1000" i="1" spc="-5" dirty="0">
                <a:latin typeface="Calibri"/>
                <a:cs typeface="Calibri"/>
              </a:rPr>
              <a:t>da </a:t>
            </a:r>
            <a:r>
              <a:rPr sz="1000" i="1" dirty="0">
                <a:latin typeface="Calibri"/>
                <a:cs typeface="Calibri"/>
              </a:rPr>
              <a:t>un </a:t>
            </a:r>
            <a:r>
              <a:rPr sz="1000" i="1" spc="-5" dirty="0">
                <a:latin typeface="Calibri"/>
                <a:cs typeface="Calibri"/>
              </a:rPr>
              <a:t>solo occhio </a:t>
            </a:r>
            <a:r>
              <a:rPr sz="1000" i="1" dirty="0">
                <a:latin typeface="Calibri"/>
                <a:cs typeface="Calibri"/>
              </a:rPr>
              <a:t>o </a:t>
            </a:r>
            <a:r>
              <a:rPr sz="1000" i="1" spc="-5" dirty="0">
                <a:latin typeface="Calibri"/>
                <a:cs typeface="Calibri"/>
              </a:rPr>
              <a:t>da entrambi, si possono anche </a:t>
            </a:r>
            <a:r>
              <a:rPr sz="1000" i="1" spc="-10" dirty="0">
                <a:latin typeface="Calibri"/>
                <a:cs typeface="Calibri"/>
              </a:rPr>
              <a:t>manifestare </a:t>
            </a:r>
            <a:r>
              <a:rPr sz="1000" i="1" spc="-5" dirty="0">
                <a:latin typeface="Calibri"/>
                <a:cs typeface="Calibri"/>
              </a:rPr>
              <a:t>casi in </a:t>
            </a:r>
            <a:r>
              <a:rPr sz="1000" i="1" dirty="0">
                <a:latin typeface="Calibri"/>
                <a:cs typeface="Calibri"/>
              </a:rPr>
              <a:t>cui </a:t>
            </a:r>
            <a:r>
              <a:rPr sz="1000" i="1" spc="-5" dirty="0">
                <a:latin typeface="Calibri"/>
                <a:cs typeface="Calibri"/>
              </a:rPr>
              <a:t>vi </a:t>
            </a:r>
            <a:r>
              <a:rPr sz="1000" i="1" spc="-10" dirty="0">
                <a:latin typeface="Calibri"/>
                <a:cs typeface="Calibri"/>
              </a:rPr>
              <a:t>sia 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una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visione doppia,</a:t>
            </a:r>
            <a:endParaRPr sz="1000">
              <a:latin typeface="Calibri"/>
              <a:cs typeface="Calibri"/>
            </a:endParaRPr>
          </a:p>
          <a:p>
            <a:pPr marL="469900" indent="-457200" algn="just">
              <a:lnSpc>
                <a:spcPct val="100000"/>
              </a:lnSpc>
              <a:spcBef>
                <a:spcPts val="600"/>
              </a:spcBef>
              <a:buClr>
                <a:srgbClr val="D12229"/>
              </a:buClr>
              <a:buChar char="•"/>
              <a:tabLst>
                <a:tab pos="469265" algn="l"/>
                <a:tab pos="469900" algn="l"/>
              </a:tabLst>
            </a:pPr>
            <a:r>
              <a:rPr sz="1000" i="1" spc="-10" dirty="0">
                <a:latin typeface="Calibri"/>
                <a:cs typeface="Calibri"/>
              </a:rPr>
              <a:t>difficoltà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nel camminare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-5" dirty="0">
                <a:latin typeface="Calibri"/>
                <a:cs typeface="Calibri"/>
              </a:rPr>
              <a:t> perdita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5" dirty="0">
                <a:latin typeface="Calibri"/>
                <a:cs typeface="Calibri"/>
              </a:rPr>
              <a:t> equilibrio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un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forte </a:t>
            </a:r>
            <a:r>
              <a:rPr sz="1000" i="1" dirty="0">
                <a:latin typeface="Calibri"/>
                <a:cs typeface="Calibri"/>
              </a:rPr>
              <a:t>mal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testa.</a:t>
            </a:r>
            <a:endParaRPr sz="1000">
              <a:latin typeface="Calibri"/>
              <a:cs typeface="Calibri"/>
            </a:endParaRPr>
          </a:p>
          <a:p>
            <a:pPr marL="12700" marR="69850" algn="just">
              <a:lnSpc>
                <a:spcPct val="100000"/>
              </a:lnSpc>
              <a:spcBef>
                <a:spcPts val="600"/>
              </a:spcBef>
            </a:pPr>
            <a:r>
              <a:rPr sz="1000" i="1" spc="-10" dirty="0">
                <a:latin typeface="Calibri"/>
                <a:cs typeface="Calibri"/>
              </a:rPr>
              <a:t>OCCORRE </a:t>
            </a:r>
            <a:r>
              <a:rPr sz="1000" i="1" spc="-5" dirty="0">
                <a:latin typeface="Calibri"/>
                <a:cs typeface="Calibri"/>
              </a:rPr>
              <a:t>SOCCORRERE </a:t>
            </a:r>
            <a:r>
              <a:rPr sz="1000" i="1" spc="-25" dirty="0">
                <a:latin typeface="Calibri"/>
                <a:cs typeface="Calibri"/>
              </a:rPr>
              <a:t>L’INFORTUNATO </a:t>
            </a:r>
            <a:r>
              <a:rPr sz="1000" i="1" spc="-10" dirty="0">
                <a:latin typeface="Calibri"/>
                <a:cs typeface="Calibri"/>
              </a:rPr>
              <a:t>ENTRO </a:t>
            </a:r>
            <a:r>
              <a:rPr sz="1000" i="1" spc="-5" dirty="0">
                <a:latin typeface="Calibri"/>
                <a:cs typeface="Calibri"/>
              </a:rPr>
              <a:t>LE TRE ORE </a:t>
            </a:r>
            <a:r>
              <a:rPr sz="1000" i="1" spc="-20" dirty="0">
                <a:latin typeface="Calibri"/>
                <a:cs typeface="Calibri"/>
              </a:rPr>
              <a:t>DALL’INIZIO </a:t>
            </a:r>
            <a:r>
              <a:rPr sz="1000" i="1" spc="-5" dirty="0">
                <a:latin typeface="Calibri"/>
                <a:cs typeface="Calibri"/>
              </a:rPr>
              <a:t>DELLA CRISI </a:t>
            </a:r>
            <a:r>
              <a:rPr sz="1000" i="1" dirty="0">
                <a:latin typeface="Calibri"/>
                <a:cs typeface="Calibri"/>
              </a:rPr>
              <a:t>SE </a:t>
            </a:r>
            <a:r>
              <a:rPr sz="1000" i="1" spc="-5" dirty="0">
                <a:latin typeface="Calibri"/>
                <a:cs typeface="Calibri"/>
              </a:rPr>
              <a:t>SI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VUOLE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25" dirty="0">
                <a:latin typeface="Calibri"/>
                <a:cs typeface="Calibri"/>
              </a:rPr>
              <a:t>AVERE</a:t>
            </a:r>
            <a:r>
              <a:rPr sz="1000" i="1" spc="-5" dirty="0">
                <a:latin typeface="Calibri"/>
                <a:cs typeface="Calibri"/>
              </a:rPr>
              <a:t> UNA </a:t>
            </a:r>
            <a:r>
              <a:rPr sz="1000" i="1" spc="-25" dirty="0">
                <a:latin typeface="Calibri"/>
                <a:cs typeface="Calibri"/>
              </a:rPr>
              <a:t>POSSIBILITA’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30" dirty="0">
                <a:latin typeface="Calibri"/>
                <a:cs typeface="Calibri"/>
              </a:rPr>
              <a:t>SALVARGLI</a:t>
            </a:r>
            <a:r>
              <a:rPr sz="1000" i="1" dirty="0">
                <a:latin typeface="Calibri"/>
                <a:cs typeface="Calibri"/>
              </a:rPr>
              <a:t> LA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25" dirty="0">
                <a:latin typeface="Calibri"/>
                <a:cs typeface="Calibri"/>
              </a:rPr>
              <a:t>VITA.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Come</a:t>
            </a:r>
            <a:r>
              <a:rPr sz="1000" i="1" spc="-3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fare?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30750" y="6973569"/>
            <a:ext cx="262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45" dirty="0">
                <a:latin typeface="Arial MT"/>
                <a:cs typeface="Arial MT"/>
              </a:rPr>
              <a:t>2</a:t>
            </a:r>
            <a:r>
              <a:rPr sz="1800" dirty="0">
                <a:latin typeface="Arial MT"/>
                <a:cs typeface="Arial MT"/>
              </a:rPr>
              <a:t>3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18770" y="6948206"/>
            <a:ext cx="330200" cy="336550"/>
            <a:chOff x="318770" y="6948206"/>
            <a:chExt cx="330200" cy="336550"/>
          </a:xfrm>
        </p:grpSpPr>
        <p:sp>
          <p:nvSpPr>
            <p:cNvPr id="3" name="object 3"/>
            <p:cNvSpPr/>
            <p:nvPr/>
          </p:nvSpPr>
          <p:spPr>
            <a:xfrm>
              <a:off x="326390" y="6959599"/>
              <a:ext cx="314960" cy="314960"/>
            </a:xfrm>
            <a:custGeom>
              <a:avLst/>
              <a:gdLst/>
              <a:ahLst/>
              <a:cxnLst/>
              <a:rect l="l" t="t" r="r" b="b"/>
              <a:pathLst>
                <a:path w="314959" h="314959">
                  <a:moveTo>
                    <a:pt x="157480" y="0"/>
                  </a:moveTo>
                  <a:lnTo>
                    <a:pt x="107452" y="7965"/>
                  </a:lnTo>
                  <a:lnTo>
                    <a:pt x="64190" y="30195"/>
                  </a:lnTo>
                  <a:lnTo>
                    <a:pt x="30195" y="64190"/>
                  </a:lnTo>
                  <a:lnTo>
                    <a:pt x="7965" y="107452"/>
                  </a:lnTo>
                  <a:lnTo>
                    <a:pt x="0" y="157479"/>
                  </a:lnTo>
                  <a:lnTo>
                    <a:pt x="7965" y="207020"/>
                  </a:lnTo>
                  <a:lnTo>
                    <a:pt x="30195" y="250220"/>
                  </a:lnTo>
                  <a:lnTo>
                    <a:pt x="64190" y="284398"/>
                  </a:lnTo>
                  <a:lnTo>
                    <a:pt x="107452" y="306872"/>
                  </a:lnTo>
                  <a:lnTo>
                    <a:pt x="157480" y="314960"/>
                  </a:lnTo>
                  <a:lnTo>
                    <a:pt x="207020" y="306872"/>
                  </a:lnTo>
                  <a:lnTo>
                    <a:pt x="250220" y="284398"/>
                  </a:lnTo>
                  <a:lnTo>
                    <a:pt x="284398" y="250220"/>
                  </a:lnTo>
                  <a:lnTo>
                    <a:pt x="306872" y="207020"/>
                  </a:lnTo>
                  <a:lnTo>
                    <a:pt x="314960" y="157479"/>
                  </a:lnTo>
                  <a:lnTo>
                    <a:pt x="306872" y="107452"/>
                  </a:lnTo>
                  <a:lnTo>
                    <a:pt x="284398" y="64190"/>
                  </a:lnTo>
                  <a:lnTo>
                    <a:pt x="250220" y="30195"/>
                  </a:lnTo>
                  <a:lnTo>
                    <a:pt x="207020" y="7965"/>
                  </a:lnTo>
                  <a:lnTo>
                    <a:pt x="157480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26390" y="6959599"/>
              <a:ext cx="314960" cy="314960"/>
            </a:xfrm>
            <a:custGeom>
              <a:avLst/>
              <a:gdLst/>
              <a:ahLst/>
              <a:cxnLst/>
              <a:rect l="l" t="t" r="r" b="b"/>
              <a:pathLst>
                <a:path w="314959" h="314959">
                  <a:moveTo>
                    <a:pt x="314960" y="157479"/>
                  </a:moveTo>
                  <a:lnTo>
                    <a:pt x="306872" y="207020"/>
                  </a:lnTo>
                  <a:lnTo>
                    <a:pt x="284398" y="250220"/>
                  </a:lnTo>
                  <a:lnTo>
                    <a:pt x="250220" y="284398"/>
                  </a:lnTo>
                  <a:lnTo>
                    <a:pt x="207020" y="306872"/>
                  </a:lnTo>
                  <a:lnTo>
                    <a:pt x="157480" y="314960"/>
                  </a:lnTo>
                  <a:lnTo>
                    <a:pt x="107452" y="306872"/>
                  </a:lnTo>
                  <a:lnTo>
                    <a:pt x="64190" y="284398"/>
                  </a:lnTo>
                  <a:lnTo>
                    <a:pt x="30195" y="250220"/>
                  </a:lnTo>
                  <a:lnTo>
                    <a:pt x="7965" y="207020"/>
                  </a:lnTo>
                  <a:lnTo>
                    <a:pt x="0" y="157479"/>
                  </a:lnTo>
                  <a:lnTo>
                    <a:pt x="7965" y="107452"/>
                  </a:lnTo>
                  <a:lnTo>
                    <a:pt x="30195" y="64190"/>
                  </a:lnTo>
                  <a:lnTo>
                    <a:pt x="64190" y="30195"/>
                  </a:lnTo>
                  <a:lnTo>
                    <a:pt x="107452" y="7965"/>
                  </a:lnTo>
                  <a:lnTo>
                    <a:pt x="157480" y="0"/>
                  </a:lnTo>
                  <a:lnTo>
                    <a:pt x="207020" y="7965"/>
                  </a:lnTo>
                  <a:lnTo>
                    <a:pt x="250220" y="30195"/>
                  </a:lnTo>
                  <a:lnTo>
                    <a:pt x="284398" y="64190"/>
                  </a:lnTo>
                  <a:lnTo>
                    <a:pt x="306872" y="107452"/>
                  </a:lnTo>
                  <a:lnTo>
                    <a:pt x="314960" y="157479"/>
                  </a:lnTo>
                  <a:close/>
                </a:path>
                <a:path w="314959" h="314959">
                  <a:moveTo>
                    <a:pt x="0" y="0"/>
                  </a:moveTo>
                  <a:lnTo>
                    <a:pt x="0" y="0"/>
                  </a:lnTo>
                </a:path>
                <a:path w="314959" h="314959">
                  <a:moveTo>
                    <a:pt x="314960" y="314960"/>
                  </a:moveTo>
                  <a:lnTo>
                    <a:pt x="314960" y="31496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8770" y="6951979"/>
              <a:ext cx="330200" cy="328930"/>
            </a:xfrm>
            <a:custGeom>
              <a:avLst/>
              <a:gdLst/>
              <a:ahLst/>
              <a:cxnLst/>
              <a:rect l="l" t="t" r="r" b="b"/>
              <a:pathLst>
                <a:path w="330200" h="328929">
                  <a:moveTo>
                    <a:pt x="322580" y="165100"/>
                  </a:moveTo>
                  <a:lnTo>
                    <a:pt x="314492" y="214508"/>
                  </a:lnTo>
                  <a:lnTo>
                    <a:pt x="292018" y="257393"/>
                  </a:lnTo>
                  <a:lnTo>
                    <a:pt x="257840" y="291195"/>
                  </a:lnTo>
                  <a:lnTo>
                    <a:pt x="214640" y="313354"/>
                  </a:lnTo>
                  <a:lnTo>
                    <a:pt x="165100" y="321310"/>
                  </a:lnTo>
                  <a:lnTo>
                    <a:pt x="115072" y="313354"/>
                  </a:lnTo>
                  <a:lnTo>
                    <a:pt x="71810" y="291195"/>
                  </a:lnTo>
                  <a:lnTo>
                    <a:pt x="37815" y="257393"/>
                  </a:lnTo>
                  <a:lnTo>
                    <a:pt x="15585" y="214508"/>
                  </a:lnTo>
                  <a:lnTo>
                    <a:pt x="7619" y="165100"/>
                  </a:lnTo>
                  <a:lnTo>
                    <a:pt x="15585" y="115072"/>
                  </a:lnTo>
                  <a:lnTo>
                    <a:pt x="37815" y="71810"/>
                  </a:lnTo>
                  <a:lnTo>
                    <a:pt x="71810" y="37815"/>
                  </a:lnTo>
                  <a:lnTo>
                    <a:pt x="115072" y="15585"/>
                  </a:lnTo>
                  <a:lnTo>
                    <a:pt x="165100" y="7620"/>
                  </a:lnTo>
                  <a:lnTo>
                    <a:pt x="214640" y="15585"/>
                  </a:lnTo>
                  <a:lnTo>
                    <a:pt x="257840" y="37815"/>
                  </a:lnTo>
                  <a:lnTo>
                    <a:pt x="292018" y="71810"/>
                  </a:lnTo>
                  <a:lnTo>
                    <a:pt x="314492" y="115072"/>
                  </a:lnTo>
                  <a:lnTo>
                    <a:pt x="322580" y="165100"/>
                  </a:lnTo>
                  <a:close/>
                </a:path>
                <a:path w="330200" h="328929">
                  <a:moveTo>
                    <a:pt x="0" y="0"/>
                  </a:moveTo>
                  <a:lnTo>
                    <a:pt x="0" y="0"/>
                  </a:lnTo>
                </a:path>
                <a:path w="330200" h="328929">
                  <a:moveTo>
                    <a:pt x="330200" y="328930"/>
                  </a:moveTo>
                  <a:lnTo>
                    <a:pt x="330200" y="328930"/>
                  </a:lnTo>
                </a:path>
              </a:pathLst>
            </a:custGeom>
            <a:ln w="7547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0" y="995680"/>
            <a:ext cx="5334000" cy="147320"/>
            <a:chOff x="0" y="995680"/>
            <a:chExt cx="5334000" cy="147320"/>
          </a:xfrm>
        </p:grpSpPr>
        <p:sp>
          <p:nvSpPr>
            <p:cNvPr id="7" name="object 7"/>
            <p:cNvSpPr/>
            <p:nvPr/>
          </p:nvSpPr>
          <p:spPr>
            <a:xfrm>
              <a:off x="0" y="995680"/>
              <a:ext cx="5334000" cy="147320"/>
            </a:xfrm>
            <a:custGeom>
              <a:avLst/>
              <a:gdLst/>
              <a:ahLst/>
              <a:cxnLst/>
              <a:rect l="l" t="t" r="r" b="b"/>
              <a:pathLst>
                <a:path w="5334000" h="147319">
                  <a:moveTo>
                    <a:pt x="0" y="147320"/>
                  </a:moveTo>
                  <a:lnTo>
                    <a:pt x="5334000" y="14732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995680"/>
              <a:ext cx="5334000" cy="147320"/>
            </a:xfrm>
            <a:custGeom>
              <a:avLst/>
              <a:gdLst/>
              <a:ahLst/>
              <a:cxnLst/>
              <a:rect l="l" t="t" r="r" b="b"/>
              <a:pathLst>
                <a:path w="5334000" h="147319">
                  <a:moveTo>
                    <a:pt x="0" y="147320"/>
                  </a:moveTo>
                  <a:lnTo>
                    <a:pt x="5334000" y="14732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  <a:path w="5334000" h="147319">
                  <a:moveTo>
                    <a:pt x="0" y="0"/>
                  </a:moveTo>
                  <a:lnTo>
                    <a:pt x="0" y="0"/>
                  </a:lnTo>
                </a:path>
                <a:path w="5334000" h="147319">
                  <a:moveTo>
                    <a:pt x="5334000" y="147320"/>
                  </a:moveTo>
                  <a:lnTo>
                    <a:pt x="5334000" y="14732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46709" y="1404620"/>
            <a:ext cx="8890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3909" y="1404620"/>
            <a:ext cx="3796029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chiamare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immediatamente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-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118,</a:t>
            </a:r>
            <a:endParaRPr sz="1000">
              <a:latin typeface="Calibri"/>
              <a:cs typeface="Calibri"/>
            </a:endParaRPr>
          </a:p>
          <a:p>
            <a:pPr marL="12700" marR="1448435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veriﬁcare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l’infortunato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è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cosciente</a:t>
            </a:r>
            <a:r>
              <a:rPr sz="1000" i="1" dirty="0">
                <a:latin typeface="Calibri"/>
                <a:cs typeface="Calibri"/>
              </a:rPr>
              <a:t> o </a:t>
            </a:r>
            <a:r>
              <a:rPr sz="1000" i="1" spc="-10" dirty="0">
                <a:latin typeface="Calibri"/>
                <a:cs typeface="Calibri"/>
              </a:rPr>
              <a:t>meno,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veriﬁcare 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condizioni delle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funzioni</a:t>
            </a:r>
            <a:r>
              <a:rPr sz="1000" i="1" spc="-10" dirty="0">
                <a:latin typeface="Calibri"/>
                <a:cs typeface="Calibri"/>
              </a:rPr>
              <a:t> vitali,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se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l’infortunato</a:t>
            </a:r>
            <a:r>
              <a:rPr sz="1000" i="1" dirty="0">
                <a:latin typeface="Calibri"/>
                <a:cs typeface="Calibri"/>
              </a:rPr>
              <a:t> non è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cosciente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metterlo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posizione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sicurezza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laterale,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coprire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l’infortunato.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6709" y="2317750"/>
            <a:ext cx="46208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915285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LESIONI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DA CALDO 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E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DA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FREDDO </a:t>
            </a:r>
            <a:r>
              <a:rPr sz="1000" i="1" spc="-21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USTIONI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000" i="1" spc="-15" dirty="0">
                <a:latin typeface="Calibri"/>
                <a:cs typeface="Calibri"/>
              </a:rPr>
              <a:t>Un’ustione</a:t>
            </a:r>
            <a:r>
              <a:rPr sz="1000" i="1" spc="5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è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danno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che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subisce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cute</a:t>
            </a:r>
            <a:r>
              <a:rPr sz="1000" i="1" spc="5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caso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5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un’eccessiva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fonte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5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calore</a:t>
            </a:r>
            <a:r>
              <a:rPr sz="1000" i="1" spc="5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rovente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o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una</a:t>
            </a:r>
            <a:r>
              <a:rPr sz="1000" i="1" spc="-10" dirty="0">
                <a:latin typeface="Calibri"/>
                <a:cs typeface="Calibri"/>
              </a:rPr>
              <a:t> scarica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elettrica.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L’origine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può </a:t>
            </a:r>
            <a:r>
              <a:rPr sz="1000" i="1" spc="-5" dirty="0">
                <a:latin typeface="Calibri"/>
                <a:cs typeface="Calibri"/>
              </a:rPr>
              <a:t>essere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tipo: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6709" y="2927350"/>
            <a:ext cx="8890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3909" y="2927350"/>
            <a:ext cx="289052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716405">
              <a:lnSpc>
                <a:spcPct val="100000"/>
              </a:lnSpc>
              <a:spcBef>
                <a:spcPts val="100"/>
              </a:spcBef>
            </a:pPr>
            <a:r>
              <a:rPr sz="1000" i="1" spc="-10" dirty="0">
                <a:latin typeface="Calibri"/>
                <a:cs typeface="Calibri"/>
              </a:rPr>
              <a:t>termico, </a:t>
            </a:r>
            <a:r>
              <a:rPr sz="1000" i="1" spc="-5" dirty="0">
                <a:latin typeface="Calibri"/>
                <a:cs typeface="Calibri"/>
              </a:rPr>
              <a:t>(es. ﬁamme)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chimico, </a:t>
            </a:r>
            <a:r>
              <a:rPr sz="1000" i="1" spc="-5" dirty="0">
                <a:latin typeface="Calibri"/>
                <a:cs typeface="Calibri"/>
              </a:rPr>
              <a:t>(es. acidi)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elettrico,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(es.</a:t>
            </a:r>
            <a:r>
              <a:rPr sz="1000" i="1" spc="-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corrente)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luce,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(es.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forte</a:t>
            </a:r>
            <a:r>
              <a:rPr sz="1000" i="1" dirty="0">
                <a:latin typeface="Calibri"/>
                <a:cs typeface="Calibri"/>
              </a:rPr>
              <a:t> e </a:t>
            </a:r>
            <a:r>
              <a:rPr sz="1000" i="1" spc="-5" dirty="0">
                <a:latin typeface="Calibri"/>
                <a:cs typeface="Calibri"/>
              </a:rPr>
              <a:t>troppo esposizione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alla luce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solare)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radiazione ionizzata,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(es.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fonte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tipo nucleare)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6709" y="3841750"/>
            <a:ext cx="27495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gravità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dell’ustione</a:t>
            </a:r>
            <a:r>
              <a:rPr sz="1000" i="1" spc="-5" dirty="0">
                <a:latin typeface="Calibri"/>
                <a:cs typeface="Calibri"/>
              </a:rPr>
              <a:t> dipende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una </a:t>
            </a:r>
            <a:r>
              <a:rPr sz="1000" i="1" spc="-5" dirty="0">
                <a:latin typeface="Calibri"/>
                <a:cs typeface="Calibri"/>
              </a:rPr>
              <a:t>serie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fattori: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6709" y="3992879"/>
            <a:ext cx="8890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03909" y="3992879"/>
            <a:ext cx="238315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90295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dalla natura </a:t>
            </a:r>
            <a:r>
              <a:rPr sz="1000" i="1" spc="-10" dirty="0">
                <a:latin typeface="Calibri"/>
                <a:cs typeface="Calibri"/>
              </a:rPr>
              <a:t>dell’ustione, </a:t>
            </a:r>
            <a:r>
              <a:rPr sz="1000" i="1" spc="-2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dalla zona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interessata, 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dal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grado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ustione,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latin typeface="Calibri"/>
                <a:cs typeface="Calibri"/>
              </a:rPr>
              <a:t>da</a:t>
            </a:r>
            <a:r>
              <a:rPr sz="1000" i="1" spc="-5" dirty="0">
                <a:latin typeface="Calibri"/>
                <a:cs typeface="Calibri"/>
              </a:rPr>
              <a:t> quanto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è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estesa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l’ustione,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20" dirty="0">
                <a:latin typeface="Calibri"/>
                <a:cs typeface="Calibri"/>
              </a:rPr>
              <a:t>dall’età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dallo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stato</a:t>
            </a:r>
            <a:r>
              <a:rPr sz="1000" i="1" spc="-5" dirty="0">
                <a:latin typeface="Calibri"/>
                <a:cs typeface="Calibri"/>
              </a:rPr>
              <a:t> di salute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dell’infortunato.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6709" y="4907279"/>
            <a:ext cx="15417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Le </a:t>
            </a:r>
            <a:r>
              <a:rPr sz="1000" i="1" spc="-10" dirty="0">
                <a:latin typeface="Calibri"/>
                <a:cs typeface="Calibri"/>
              </a:rPr>
              <a:t>ustioni</a:t>
            </a:r>
            <a:r>
              <a:rPr sz="1000" i="1" spc="-5" dirty="0">
                <a:latin typeface="Calibri"/>
                <a:cs typeface="Calibri"/>
              </a:rPr>
              <a:t> si dividono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gradi: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9409" y="5059679"/>
            <a:ext cx="635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03909" y="5059679"/>
            <a:ext cx="41783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Calibri"/>
                <a:cs typeface="Calibri"/>
              </a:rPr>
              <a:t>I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Grado: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interessa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solo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superﬁcie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della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pelle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che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prende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colorito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rossastro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59409" y="5212079"/>
            <a:ext cx="3543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Calibri"/>
                <a:cs typeface="Calibri"/>
              </a:rPr>
              <a:t>b</a:t>
            </a:r>
            <a:r>
              <a:rPr sz="1000" i="1" spc="-5" dirty="0">
                <a:latin typeface="Calibri"/>
                <a:cs typeface="Calibri"/>
              </a:rPr>
              <a:t>ru</a:t>
            </a:r>
            <a:r>
              <a:rPr sz="1000" i="1" dirty="0">
                <a:latin typeface="Calibri"/>
                <a:cs typeface="Calibri"/>
              </a:rPr>
              <a:t>c</a:t>
            </a:r>
            <a:r>
              <a:rPr sz="1000" i="1" spc="-5" dirty="0">
                <a:latin typeface="Calibri"/>
                <a:cs typeface="Calibri"/>
              </a:rPr>
              <a:t>i</a:t>
            </a:r>
            <a:r>
              <a:rPr sz="1000" i="1" dirty="0">
                <a:latin typeface="Calibri"/>
                <a:cs typeface="Calibri"/>
              </a:rPr>
              <a:t>a,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59409" y="5364479"/>
            <a:ext cx="635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03909" y="5364479"/>
            <a:ext cx="41783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Calibri"/>
                <a:cs typeface="Calibri"/>
              </a:rPr>
              <a:t>II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Grado:</a:t>
            </a:r>
            <a:r>
              <a:rPr sz="1000" i="1" spc="7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interessa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7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pelle</a:t>
            </a:r>
            <a:r>
              <a:rPr sz="1000" i="1" spc="7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ed</a:t>
            </a:r>
            <a:r>
              <a:rPr sz="1000" i="1" spc="7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7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derma,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oltre</a:t>
            </a:r>
            <a:r>
              <a:rPr sz="1000" i="1" spc="7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rossore</a:t>
            </a:r>
            <a:r>
              <a:rPr sz="1000" i="1" spc="8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5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al</a:t>
            </a:r>
            <a:r>
              <a:rPr sz="1000" i="1" spc="7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bruciore</a:t>
            </a:r>
            <a:r>
              <a:rPr sz="1000" i="1" spc="7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compaiono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6709" y="5516879"/>
            <a:ext cx="21316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delle vesciche piene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liquido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sotto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pelle,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6709" y="5668009"/>
            <a:ext cx="88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03909" y="5668009"/>
            <a:ext cx="41846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Calibri"/>
                <a:cs typeface="Calibri"/>
              </a:rPr>
              <a:t>III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Grado: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interessa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tutti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i </a:t>
            </a:r>
            <a:r>
              <a:rPr sz="1000" i="1" spc="-10" dirty="0">
                <a:latin typeface="Calibri"/>
                <a:cs typeface="Calibri"/>
              </a:rPr>
              <a:t>tessuti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pelle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può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arrivare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sino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ad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interessare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mu-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6709" y="5820409"/>
            <a:ext cx="467804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scoli</a:t>
            </a:r>
            <a:r>
              <a:rPr sz="1000" i="1" dirty="0">
                <a:latin typeface="Calibri"/>
                <a:cs typeface="Calibri"/>
              </a:rPr>
              <a:t> 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nervi,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presenta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 </a:t>
            </a:r>
            <a:r>
              <a:rPr sz="1000" i="1" dirty="0">
                <a:latin typeface="Calibri"/>
                <a:cs typeface="Calibri"/>
              </a:rPr>
              <a:t>un </a:t>
            </a:r>
            <a:r>
              <a:rPr sz="1000" i="1" spc="-5" dirty="0">
                <a:latin typeface="Calibri"/>
                <a:cs typeface="Calibri"/>
              </a:rPr>
              <a:t>buco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nella carne,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mancanza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5" dirty="0">
                <a:latin typeface="Calibri"/>
                <a:cs typeface="Calibri"/>
              </a:rPr>
              <a:t> pelle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dolore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acuto.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00">
              <a:latin typeface="Calibri"/>
              <a:cs typeface="Calibri"/>
            </a:endParaRPr>
          </a:p>
          <a:p>
            <a:pPr marL="12700" marR="5080" algn="just">
              <a:lnSpc>
                <a:spcPct val="105400"/>
              </a:lnSpc>
            </a:pPr>
            <a:r>
              <a:rPr sz="1000" i="1" dirty="0">
                <a:latin typeface="Calibri"/>
                <a:cs typeface="Calibri"/>
              </a:rPr>
              <a:t>Sono </a:t>
            </a:r>
            <a:r>
              <a:rPr sz="1000" i="1" spc="-5" dirty="0">
                <a:latin typeface="Calibri"/>
                <a:cs typeface="Calibri"/>
              </a:rPr>
              <a:t>considerate </a:t>
            </a:r>
            <a:r>
              <a:rPr sz="1000" i="1" spc="-10" dirty="0">
                <a:latin typeface="Calibri"/>
                <a:cs typeface="Calibri"/>
              </a:rPr>
              <a:t>ustioni </a:t>
            </a:r>
            <a:r>
              <a:rPr sz="1000" i="1" spc="-5" dirty="0">
                <a:latin typeface="Calibri"/>
                <a:cs typeface="Calibri"/>
              </a:rPr>
              <a:t>gravi quelle che interessano il </a:t>
            </a:r>
            <a:r>
              <a:rPr sz="1000" i="1" spc="-15" dirty="0">
                <a:latin typeface="Calibri"/>
                <a:cs typeface="Calibri"/>
              </a:rPr>
              <a:t>tratto </a:t>
            </a:r>
            <a:r>
              <a:rPr sz="1000" i="1" spc="-10" dirty="0">
                <a:latin typeface="Calibri"/>
                <a:cs typeface="Calibri"/>
              </a:rPr>
              <a:t>respiratorio, </a:t>
            </a:r>
            <a:r>
              <a:rPr sz="1000" i="1" spc="-5" dirty="0">
                <a:latin typeface="Calibri"/>
                <a:cs typeface="Calibri"/>
              </a:rPr>
              <a:t>le mani- il viso-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l’inguine- </a:t>
            </a:r>
            <a:r>
              <a:rPr sz="1000" i="1" dirty="0">
                <a:latin typeface="Calibri"/>
                <a:cs typeface="Calibri"/>
              </a:rPr>
              <a:t>i </a:t>
            </a:r>
            <a:r>
              <a:rPr sz="1000" i="1" spc="-5" dirty="0">
                <a:latin typeface="Calibri"/>
                <a:cs typeface="Calibri"/>
              </a:rPr>
              <a:t>piedi- le articolazioni (II°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III°), </a:t>
            </a:r>
            <a:r>
              <a:rPr sz="1000" i="1" dirty="0">
                <a:latin typeface="Calibri"/>
                <a:cs typeface="Calibri"/>
              </a:rPr>
              <a:t>i </a:t>
            </a:r>
            <a:r>
              <a:rPr sz="1000" i="1" spc="-10" dirty="0">
                <a:latin typeface="Calibri"/>
                <a:cs typeface="Calibri"/>
              </a:rPr>
              <a:t>tessuti </a:t>
            </a:r>
            <a:r>
              <a:rPr sz="1000" i="1" spc="-5" dirty="0">
                <a:latin typeface="Calibri"/>
                <a:cs typeface="Calibri"/>
              </a:rPr>
              <a:t>molli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le ossa, in persone con più di 60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anni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meno di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8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anni.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51790" y="6972300"/>
            <a:ext cx="263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5" dirty="0">
                <a:latin typeface="Arial MT"/>
                <a:cs typeface="Arial MT"/>
              </a:rPr>
              <a:t>2</a:t>
            </a:r>
            <a:r>
              <a:rPr sz="1800" dirty="0">
                <a:latin typeface="Arial MT"/>
                <a:cs typeface="Arial MT"/>
              </a:rPr>
              <a:t>4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1200" y="4203700"/>
            <a:ext cx="3937000" cy="264287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995680"/>
            <a:ext cx="0" cy="6560820"/>
            <a:chOff x="0" y="995680"/>
            <a:chExt cx="0" cy="6560820"/>
          </a:xfrm>
        </p:grpSpPr>
        <p:sp>
          <p:nvSpPr>
            <p:cNvPr id="4" name="object 4"/>
            <p:cNvSpPr/>
            <p:nvPr/>
          </p:nvSpPr>
          <p:spPr>
            <a:xfrm>
              <a:off x="0" y="995680"/>
              <a:ext cx="0" cy="6560820"/>
            </a:xfrm>
            <a:custGeom>
              <a:avLst/>
              <a:gdLst/>
              <a:ahLst/>
              <a:cxnLst/>
              <a:rect l="l" t="t" r="r" b="b"/>
              <a:pathLst>
                <a:path h="6560820">
                  <a:moveTo>
                    <a:pt x="0" y="0"/>
                  </a:moveTo>
                  <a:lnTo>
                    <a:pt x="0" y="65608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995680"/>
              <a:ext cx="0" cy="6560820"/>
            </a:xfrm>
            <a:custGeom>
              <a:avLst/>
              <a:gdLst/>
              <a:ahLst/>
              <a:cxnLst/>
              <a:rect l="l" t="t" r="r" b="b"/>
              <a:pathLst>
                <a:path h="6560820">
                  <a:moveTo>
                    <a:pt x="0" y="0"/>
                  </a:moveTo>
                  <a:lnTo>
                    <a:pt x="0" y="6560820"/>
                  </a:lnTo>
                </a:path>
                <a:path h="6560820">
                  <a:moveTo>
                    <a:pt x="0" y="6560820"/>
                  </a:moveTo>
                  <a:lnTo>
                    <a:pt x="0" y="0"/>
                  </a:lnTo>
                </a:path>
                <a:path h="6560820">
                  <a:moveTo>
                    <a:pt x="0" y="0"/>
                  </a:moveTo>
                  <a:lnTo>
                    <a:pt x="0" y="0"/>
                  </a:lnTo>
                </a:path>
                <a:path h="6560820">
                  <a:moveTo>
                    <a:pt x="0" y="147320"/>
                  </a:moveTo>
                  <a:lnTo>
                    <a:pt x="0" y="14732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4697729" y="6952015"/>
            <a:ext cx="330200" cy="336550"/>
            <a:chOff x="4697729" y="6952015"/>
            <a:chExt cx="330200" cy="336550"/>
          </a:xfrm>
        </p:grpSpPr>
        <p:sp>
          <p:nvSpPr>
            <p:cNvPr id="7" name="object 7"/>
            <p:cNvSpPr/>
            <p:nvPr/>
          </p:nvSpPr>
          <p:spPr>
            <a:xfrm>
              <a:off x="4705349" y="6963409"/>
              <a:ext cx="314960" cy="313690"/>
            </a:xfrm>
            <a:custGeom>
              <a:avLst/>
              <a:gdLst/>
              <a:ahLst/>
              <a:cxnLst/>
              <a:rect l="l" t="t" r="r" b="b"/>
              <a:pathLst>
                <a:path w="314960" h="313690">
                  <a:moveTo>
                    <a:pt x="157479" y="0"/>
                  </a:moveTo>
                  <a:lnTo>
                    <a:pt x="107452" y="7955"/>
                  </a:lnTo>
                  <a:lnTo>
                    <a:pt x="64190" y="30114"/>
                  </a:lnTo>
                  <a:lnTo>
                    <a:pt x="30195" y="63916"/>
                  </a:lnTo>
                  <a:lnTo>
                    <a:pt x="7965" y="106801"/>
                  </a:lnTo>
                  <a:lnTo>
                    <a:pt x="0" y="156210"/>
                  </a:lnTo>
                  <a:lnTo>
                    <a:pt x="7965" y="206237"/>
                  </a:lnTo>
                  <a:lnTo>
                    <a:pt x="30195" y="249499"/>
                  </a:lnTo>
                  <a:lnTo>
                    <a:pt x="64190" y="283494"/>
                  </a:lnTo>
                  <a:lnTo>
                    <a:pt x="107452" y="305724"/>
                  </a:lnTo>
                  <a:lnTo>
                    <a:pt x="157479" y="313690"/>
                  </a:lnTo>
                  <a:lnTo>
                    <a:pt x="207020" y="305724"/>
                  </a:lnTo>
                  <a:lnTo>
                    <a:pt x="250220" y="283494"/>
                  </a:lnTo>
                  <a:lnTo>
                    <a:pt x="284398" y="249499"/>
                  </a:lnTo>
                  <a:lnTo>
                    <a:pt x="306872" y="206237"/>
                  </a:lnTo>
                  <a:lnTo>
                    <a:pt x="314960" y="156210"/>
                  </a:lnTo>
                  <a:lnTo>
                    <a:pt x="306872" y="106801"/>
                  </a:lnTo>
                  <a:lnTo>
                    <a:pt x="284398" y="63916"/>
                  </a:lnTo>
                  <a:lnTo>
                    <a:pt x="250220" y="30114"/>
                  </a:lnTo>
                  <a:lnTo>
                    <a:pt x="207020" y="7955"/>
                  </a:lnTo>
                  <a:lnTo>
                    <a:pt x="157479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05349" y="6963409"/>
              <a:ext cx="314960" cy="313690"/>
            </a:xfrm>
            <a:custGeom>
              <a:avLst/>
              <a:gdLst/>
              <a:ahLst/>
              <a:cxnLst/>
              <a:rect l="l" t="t" r="r" b="b"/>
              <a:pathLst>
                <a:path w="314960" h="313690">
                  <a:moveTo>
                    <a:pt x="314960" y="156210"/>
                  </a:moveTo>
                  <a:lnTo>
                    <a:pt x="306872" y="206237"/>
                  </a:lnTo>
                  <a:lnTo>
                    <a:pt x="284398" y="249499"/>
                  </a:lnTo>
                  <a:lnTo>
                    <a:pt x="250220" y="283494"/>
                  </a:lnTo>
                  <a:lnTo>
                    <a:pt x="207020" y="305724"/>
                  </a:lnTo>
                  <a:lnTo>
                    <a:pt x="157479" y="313690"/>
                  </a:lnTo>
                  <a:lnTo>
                    <a:pt x="107452" y="305724"/>
                  </a:lnTo>
                  <a:lnTo>
                    <a:pt x="64190" y="283494"/>
                  </a:lnTo>
                  <a:lnTo>
                    <a:pt x="30195" y="249499"/>
                  </a:lnTo>
                  <a:lnTo>
                    <a:pt x="7965" y="206237"/>
                  </a:lnTo>
                  <a:lnTo>
                    <a:pt x="0" y="156210"/>
                  </a:lnTo>
                  <a:lnTo>
                    <a:pt x="7965" y="106801"/>
                  </a:lnTo>
                  <a:lnTo>
                    <a:pt x="30195" y="63916"/>
                  </a:lnTo>
                  <a:lnTo>
                    <a:pt x="64190" y="30114"/>
                  </a:lnTo>
                  <a:lnTo>
                    <a:pt x="107452" y="7955"/>
                  </a:lnTo>
                  <a:lnTo>
                    <a:pt x="157479" y="0"/>
                  </a:lnTo>
                  <a:lnTo>
                    <a:pt x="207020" y="7955"/>
                  </a:lnTo>
                  <a:lnTo>
                    <a:pt x="250220" y="30114"/>
                  </a:lnTo>
                  <a:lnTo>
                    <a:pt x="284398" y="63916"/>
                  </a:lnTo>
                  <a:lnTo>
                    <a:pt x="306872" y="106801"/>
                  </a:lnTo>
                  <a:lnTo>
                    <a:pt x="314960" y="156210"/>
                  </a:lnTo>
                  <a:close/>
                </a:path>
                <a:path w="314960" h="313690">
                  <a:moveTo>
                    <a:pt x="0" y="0"/>
                  </a:moveTo>
                  <a:lnTo>
                    <a:pt x="0" y="0"/>
                  </a:lnTo>
                </a:path>
                <a:path w="314960" h="313690">
                  <a:moveTo>
                    <a:pt x="314960" y="313690"/>
                  </a:moveTo>
                  <a:lnTo>
                    <a:pt x="314960" y="31369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697729" y="6955789"/>
              <a:ext cx="330200" cy="328930"/>
            </a:xfrm>
            <a:custGeom>
              <a:avLst/>
              <a:gdLst/>
              <a:ahLst/>
              <a:cxnLst/>
              <a:rect l="l" t="t" r="r" b="b"/>
              <a:pathLst>
                <a:path w="330200" h="328929">
                  <a:moveTo>
                    <a:pt x="322580" y="163829"/>
                  </a:moveTo>
                  <a:lnTo>
                    <a:pt x="314492" y="213370"/>
                  </a:lnTo>
                  <a:lnTo>
                    <a:pt x="292018" y="256570"/>
                  </a:lnTo>
                  <a:lnTo>
                    <a:pt x="257840" y="290748"/>
                  </a:lnTo>
                  <a:lnTo>
                    <a:pt x="214640" y="313222"/>
                  </a:lnTo>
                  <a:lnTo>
                    <a:pt x="165100" y="321309"/>
                  </a:lnTo>
                  <a:lnTo>
                    <a:pt x="115072" y="313222"/>
                  </a:lnTo>
                  <a:lnTo>
                    <a:pt x="71810" y="290748"/>
                  </a:lnTo>
                  <a:lnTo>
                    <a:pt x="37815" y="256570"/>
                  </a:lnTo>
                  <a:lnTo>
                    <a:pt x="15585" y="213370"/>
                  </a:lnTo>
                  <a:lnTo>
                    <a:pt x="7620" y="163829"/>
                  </a:lnTo>
                  <a:lnTo>
                    <a:pt x="15585" y="114289"/>
                  </a:lnTo>
                  <a:lnTo>
                    <a:pt x="37815" y="71089"/>
                  </a:lnTo>
                  <a:lnTo>
                    <a:pt x="71810" y="36911"/>
                  </a:lnTo>
                  <a:lnTo>
                    <a:pt x="115072" y="14437"/>
                  </a:lnTo>
                  <a:lnTo>
                    <a:pt x="165100" y="6349"/>
                  </a:lnTo>
                  <a:lnTo>
                    <a:pt x="214640" y="14437"/>
                  </a:lnTo>
                  <a:lnTo>
                    <a:pt x="257840" y="36911"/>
                  </a:lnTo>
                  <a:lnTo>
                    <a:pt x="292018" y="71089"/>
                  </a:lnTo>
                  <a:lnTo>
                    <a:pt x="314492" y="114289"/>
                  </a:lnTo>
                  <a:lnTo>
                    <a:pt x="322580" y="163829"/>
                  </a:lnTo>
                  <a:close/>
                </a:path>
                <a:path w="330200" h="328929">
                  <a:moveTo>
                    <a:pt x="0" y="0"/>
                  </a:moveTo>
                  <a:lnTo>
                    <a:pt x="0" y="0"/>
                  </a:lnTo>
                </a:path>
                <a:path w="330200" h="328929">
                  <a:moveTo>
                    <a:pt x="330200" y="328929"/>
                  </a:moveTo>
                  <a:lnTo>
                    <a:pt x="330200" y="328929"/>
                  </a:lnTo>
                </a:path>
              </a:pathLst>
            </a:custGeom>
            <a:ln w="7547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0" y="995680"/>
            <a:ext cx="5334000" cy="147320"/>
            <a:chOff x="0" y="995680"/>
            <a:chExt cx="5334000" cy="147320"/>
          </a:xfrm>
        </p:grpSpPr>
        <p:sp>
          <p:nvSpPr>
            <p:cNvPr id="11" name="object 11"/>
            <p:cNvSpPr/>
            <p:nvPr/>
          </p:nvSpPr>
          <p:spPr>
            <a:xfrm>
              <a:off x="0" y="995680"/>
              <a:ext cx="5334000" cy="147320"/>
            </a:xfrm>
            <a:custGeom>
              <a:avLst/>
              <a:gdLst/>
              <a:ahLst/>
              <a:cxnLst/>
              <a:rect l="l" t="t" r="r" b="b"/>
              <a:pathLst>
                <a:path w="5334000" h="147319">
                  <a:moveTo>
                    <a:pt x="0" y="147320"/>
                  </a:moveTo>
                  <a:lnTo>
                    <a:pt x="5334000" y="14732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995680"/>
              <a:ext cx="5334000" cy="147320"/>
            </a:xfrm>
            <a:custGeom>
              <a:avLst/>
              <a:gdLst/>
              <a:ahLst/>
              <a:cxnLst/>
              <a:rect l="l" t="t" r="r" b="b"/>
              <a:pathLst>
                <a:path w="5334000" h="147319">
                  <a:moveTo>
                    <a:pt x="0" y="147320"/>
                  </a:moveTo>
                  <a:lnTo>
                    <a:pt x="5334000" y="14732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  <a:path w="5334000" h="147319">
                  <a:moveTo>
                    <a:pt x="0" y="0"/>
                  </a:moveTo>
                  <a:lnTo>
                    <a:pt x="0" y="0"/>
                  </a:lnTo>
                </a:path>
                <a:path w="5334000" h="147319">
                  <a:moveTo>
                    <a:pt x="5334000" y="147320"/>
                  </a:moveTo>
                  <a:lnTo>
                    <a:pt x="5334000" y="14732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46709" y="1404620"/>
            <a:ext cx="5651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</a:t>
            </a:r>
            <a:r>
              <a:rPr sz="1000" i="1" spc="5" dirty="0">
                <a:latin typeface="Calibri"/>
                <a:cs typeface="Calibri"/>
              </a:rPr>
              <a:t>o</a:t>
            </a:r>
            <a:r>
              <a:rPr sz="1000" i="1" spc="-10" dirty="0">
                <a:latin typeface="Calibri"/>
                <a:cs typeface="Calibri"/>
              </a:rPr>
              <a:t>s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f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15" dirty="0">
                <a:latin typeface="Calibri"/>
                <a:cs typeface="Calibri"/>
              </a:rPr>
              <a:t>r</a:t>
            </a:r>
            <a:r>
              <a:rPr sz="1000" i="1" spc="10" dirty="0">
                <a:latin typeface="Calibri"/>
                <a:cs typeface="Calibri"/>
              </a:rPr>
              <a:t>e</a:t>
            </a:r>
            <a:r>
              <a:rPr sz="1000" i="1" dirty="0">
                <a:latin typeface="Calibri"/>
                <a:cs typeface="Calibri"/>
              </a:rPr>
              <a:t>?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6709" y="1557020"/>
            <a:ext cx="88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03909" y="1557020"/>
            <a:ext cx="418020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allontanare la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fonte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dell’ustione,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(nel caso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sia una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fonte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chimica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lavare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acqua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6709" y="1709420"/>
            <a:ext cx="21767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abbondantemente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per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almeno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10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minuti),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6709" y="1860550"/>
            <a:ext cx="889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3909" y="1860550"/>
            <a:ext cx="419608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allontanare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ﬁbbie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 metallo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vestiti,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lavare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 acqua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fredda ma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non ghiacciata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(I°),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lavare con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acqua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fredda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rompere la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bolla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ricoprire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garze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sterili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(II°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6709" y="2317750"/>
            <a:ext cx="12700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se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</a:t>
            </a:r>
            <a:r>
              <a:rPr sz="1000" i="1" spc="-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piccole</a:t>
            </a:r>
            <a:r>
              <a:rPr sz="1000" i="1" spc="-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dimensioni).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10" dirty="0">
                <a:latin typeface="Calibri"/>
                <a:cs typeface="Calibri"/>
              </a:rPr>
              <a:t>Per</a:t>
            </a:r>
            <a:r>
              <a:rPr sz="1000" i="1" spc="-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altre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ustioni: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6709" y="2774950"/>
            <a:ext cx="88900" cy="1243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03909" y="2774950"/>
            <a:ext cx="4189095" cy="1243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chiamare</a:t>
            </a:r>
            <a:r>
              <a:rPr sz="1000" i="1" spc="-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-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118,</a:t>
            </a:r>
            <a:endParaRPr sz="1000">
              <a:latin typeface="Calibri"/>
              <a:cs typeface="Calibri"/>
            </a:endParaRPr>
          </a:p>
          <a:p>
            <a:pPr marL="12700" marR="851535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coprire la parte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interessata</a:t>
            </a:r>
            <a:r>
              <a:rPr sz="1000" i="1" spc="-5" dirty="0">
                <a:latin typeface="Calibri"/>
                <a:cs typeface="Calibri"/>
              </a:rPr>
              <a:t> con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garze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sterili </a:t>
            </a:r>
            <a:r>
              <a:rPr sz="1000" i="1" spc="-5" dirty="0">
                <a:latin typeface="Calibri"/>
                <a:cs typeface="Calibri"/>
              </a:rPr>
              <a:t>ma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cotone,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controllare se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l’infortunato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è</a:t>
            </a:r>
            <a:r>
              <a:rPr sz="1000" i="1" spc="-5" dirty="0">
                <a:latin typeface="Calibri"/>
                <a:cs typeface="Calibri"/>
              </a:rPr>
              <a:t> cosciente,</a:t>
            </a:r>
            <a:endParaRPr sz="1000">
              <a:latin typeface="Calibri"/>
              <a:cs typeface="Calibri"/>
            </a:endParaRPr>
          </a:p>
          <a:p>
            <a:pPr marL="12700" marR="1031875">
              <a:lnSpc>
                <a:spcPct val="100000"/>
              </a:lnSpc>
            </a:pP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rimuovere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indumenti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che aderiscono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alla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zona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ustionata,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toccare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 zona </a:t>
            </a:r>
            <a:r>
              <a:rPr sz="1000" i="1" spc="-10" dirty="0">
                <a:latin typeface="Calibri"/>
                <a:cs typeface="Calibri"/>
              </a:rPr>
              <a:t>ustionata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senza</a:t>
            </a:r>
            <a:r>
              <a:rPr sz="1000" i="1" spc="-5" dirty="0">
                <a:latin typeface="Calibri"/>
                <a:cs typeface="Calibri"/>
              </a:rPr>
              <a:t> guanti </a:t>
            </a:r>
            <a:r>
              <a:rPr sz="1000" i="1" spc="-10" dirty="0">
                <a:latin typeface="Calibri"/>
                <a:cs typeface="Calibri"/>
              </a:rPr>
              <a:t>sterili,</a:t>
            </a:r>
            <a:endParaRPr sz="1000">
              <a:latin typeface="Calibri"/>
              <a:cs typeface="Calibri"/>
            </a:endParaRPr>
          </a:p>
          <a:p>
            <a:pPr marL="12700" marR="2463800">
              <a:lnSpc>
                <a:spcPts val="1200"/>
              </a:lnSpc>
              <a:spcBef>
                <a:spcPts val="30"/>
              </a:spcBef>
            </a:pP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applicare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pomate </a:t>
            </a:r>
            <a:r>
              <a:rPr sz="1000" i="1" dirty="0">
                <a:latin typeface="Calibri"/>
                <a:cs typeface="Calibri"/>
              </a:rPr>
              <a:t>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ghiaccio,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bucare 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vesciche,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60"/>
              </a:lnSpc>
            </a:pP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acqua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all’infortunato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applicare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garze </a:t>
            </a:r>
            <a:r>
              <a:rPr sz="1000" i="1" spc="-10" dirty="0">
                <a:latin typeface="Calibri"/>
                <a:cs typeface="Calibri"/>
              </a:rPr>
              <a:t>sterili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imbevute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6709" y="3992879"/>
            <a:ext cx="336740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soluzione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ﬁsiologica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o</a:t>
            </a:r>
            <a:r>
              <a:rPr sz="1000" i="1" spc="-5" dirty="0">
                <a:latin typeface="Calibri"/>
                <a:cs typeface="Calibri"/>
              </a:rPr>
              <a:t> versarla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direttamente </a:t>
            </a:r>
            <a:r>
              <a:rPr sz="1000" i="1" spc="-5" dirty="0">
                <a:latin typeface="Calibri"/>
                <a:cs typeface="Calibri"/>
              </a:rPr>
              <a:t>sulla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zona ustionata.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30750" y="6976109"/>
            <a:ext cx="262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45" dirty="0">
                <a:latin typeface="Arial MT"/>
                <a:cs typeface="Arial MT"/>
              </a:rPr>
              <a:t>2</a:t>
            </a:r>
            <a:r>
              <a:rPr sz="1800" dirty="0">
                <a:latin typeface="Arial MT"/>
                <a:cs typeface="Arial MT"/>
              </a:rPr>
              <a:t>5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18770" y="6946936"/>
            <a:ext cx="330200" cy="337820"/>
            <a:chOff x="318770" y="6946936"/>
            <a:chExt cx="330200" cy="337820"/>
          </a:xfrm>
        </p:grpSpPr>
        <p:sp>
          <p:nvSpPr>
            <p:cNvPr id="3" name="object 3"/>
            <p:cNvSpPr/>
            <p:nvPr/>
          </p:nvSpPr>
          <p:spPr>
            <a:xfrm>
              <a:off x="326390" y="6959600"/>
              <a:ext cx="314960" cy="313690"/>
            </a:xfrm>
            <a:custGeom>
              <a:avLst/>
              <a:gdLst/>
              <a:ahLst/>
              <a:cxnLst/>
              <a:rect l="l" t="t" r="r" b="b"/>
              <a:pathLst>
                <a:path w="314959" h="313690">
                  <a:moveTo>
                    <a:pt x="157480" y="0"/>
                  </a:moveTo>
                  <a:lnTo>
                    <a:pt x="107452" y="7955"/>
                  </a:lnTo>
                  <a:lnTo>
                    <a:pt x="64190" y="30114"/>
                  </a:lnTo>
                  <a:lnTo>
                    <a:pt x="30195" y="63916"/>
                  </a:lnTo>
                  <a:lnTo>
                    <a:pt x="7965" y="106801"/>
                  </a:lnTo>
                  <a:lnTo>
                    <a:pt x="0" y="156209"/>
                  </a:lnTo>
                  <a:lnTo>
                    <a:pt x="7965" y="206237"/>
                  </a:lnTo>
                  <a:lnTo>
                    <a:pt x="30195" y="249499"/>
                  </a:lnTo>
                  <a:lnTo>
                    <a:pt x="64190" y="283494"/>
                  </a:lnTo>
                  <a:lnTo>
                    <a:pt x="107452" y="305724"/>
                  </a:lnTo>
                  <a:lnTo>
                    <a:pt x="157480" y="313690"/>
                  </a:lnTo>
                  <a:lnTo>
                    <a:pt x="207020" y="305724"/>
                  </a:lnTo>
                  <a:lnTo>
                    <a:pt x="250220" y="283494"/>
                  </a:lnTo>
                  <a:lnTo>
                    <a:pt x="284398" y="249499"/>
                  </a:lnTo>
                  <a:lnTo>
                    <a:pt x="306872" y="206237"/>
                  </a:lnTo>
                  <a:lnTo>
                    <a:pt x="314960" y="156209"/>
                  </a:lnTo>
                  <a:lnTo>
                    <a:pt x="306872" y="106801"/>
                  </a:lnTo>
                  <a:lnTo>
                    <a:pt x="284398" y="63916"/>
                  </a:lnTo>
                  <a:lnTo>
                    <a:pt x="250220" y="30114"/>
                  </a:lnTo>
                  <a:lnTo>
                    <a:pt x="207020" y="7955"/>
                  </a:lnTo>
                  <a:lnTo>
                    <a:pt x="157480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26390" y="6959600"/>
              <a:ext cx="314960" cy="313690"/>
            </a:xfrm>
            <a:custGeom>
              <a:avLst/>
              <a:gdLst/>
              <a:ahLst/>
              <a:cxnLst/>
              <a:rect l="l" t="t" r="r" b="b"/>
              <a:pathLst>
                <a:path w="314959" h="313690">
                  <a:moveTo>
                    <a:pt x="314960" y="156209"/>
                  </a:moveTo>
                  <a:lnTo>
                    <a:pt x="306872" y="206237"/>
                  </a:lnTo>
                  <a:lnTo>
                    <a:pt x="284398" y="249499"/>
                  </a:lnTo>
                  <a:lnTo>
                    <a:pt x="250220" y="283494"/>
                  </a:lnTo>
                  <a:lnTo>
                    <a:pt x="207020" y="305724"/>
                  </a:lnTo>
                  <a:lnTo>
                    <a:pt x="157480" y="313690"/>
                  </a:lnTo>
                  <a:lnTo>
                    <a:pt x="107452" y="305724"/>
                  </a:lnTo>
                  <a:lnTo>
                    <a:pt x="64190" y="283494"/>
                  </a:lnTo>
                  <a:lnTo>
                    <a:pt x="30195" y="249499"/>
                  </a:lnTo>
                  <a:lnTo>
                    <a:pt x="7965" y="206237"/>
                  </a:lnTo>
                  <a:lnTo>
                    <a:pt x="0" y="156209"/>
                  </a:lnTo>
                  <a:lnTo>
                    <a:pt x="7965" y="106801"/>
                  </a:lnTo>
                  <a:lnTo>
                    <a:pt x="30195" y="63916"/>
                  </a:lnTo>
                  <a:lnTo>
                    <a:pt x="64190" y="30114"/>
                  </a:lnTo>
                  <a:lnTo>
                    <a:pt x="107452" y="7955"/>
                  </a:lnTo>
                  <a:lnTo>
                    <a:pt x="157480" y="0"/>
                  </a:lnTo>
                  <a:lnTo>
                    <a:pt x="207020" y="7955"/>
                  </a:lnTo>
                  <a:lnTo>
                    <a:pt x="250220" y="30114"/>
                  </a:lnTo>
                  <a:lnTo>
                    <a:pt x="284398" y="63916"/>
                  </a:lnTo>
                  <a:lnTo>
                    <a:pt x="306872" y="106801"/>
                  </a:lnTo>
                  <a:lnTo>
                    <a:pt x="314960" y="156209"/>
                  </a:lnTo>
                  <a:close/>
                </a:path>
                <a:path w="314959" h="313690">
                  <a:moveTo>
                    <a:pt x="0" y="0"/>
                  </a:moveTo>
                  <a:lnTo>
                    <a:pt x="0" y="0"/>
                  </a:lnTo>
                </a:path>
                <a:path w="314959" h="313690">
                  <a:moveTo>
                    <a:pt x="314960" y="313690"/>
                  </a:moveTo>
                  <a:lnTo>
                    <a:pt x="314960" y="31369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8770" y="6950710"/>
              <a:ext cx="330200" cy="330200"/>
            </a:xfrm>
            <a:custGeom>
              <a:avLst/>
              <a:gdLst/>
              <a:ahLst/>
              <a:cxnLst/>
              <a:rect l="l" t="t" r="r" b="b"/>
              <a:pathLst>
                <a:path w="330200" h="330200">
                  <a:moveTo>
                    <a:pt x="322580" y="165100"/>
                  </a:moveTo>
                  <a:lnTo>
                    <a:pt x="314492" y="214640"/>
                  </a:lnTo>
                  <a:lnTo>
                    <a:pt x="292018" y="257840"/>
                  </a:lnTo>
                  <a:lnTo>
                    <a:pt x="257840" y="292018"/>
                  </a:lnTo>
                  <a:lnTo>
                    <a:pt x="214640" y="314492"/>
                  </a:lnTo>
                  <a:lnTo>
                    <a:pt x="165100" y="322580"/>
                  </a:lnTo>
                  <a:lnTo>
                    <a:pt x="115072" y="314492"/>
                  </a:lnTo>
                  <a:lnTo>
                    <a:pt x="71810" y="292018"/>
                  </a:lnTo>
                  <a:lnTo>
                    <a:pt x="37815" y="257840"/>
                  </a:lnTo>
                  <a:lnTo>
                    <a:pt x="15585" y="214640"/>
                  </a:lnTo>
                  <a:lnTo>
                    <a:pt x="7619" y="165100"/>
                  </a:lnTo>
                  <a:lnTo>
                    <a:pt x="15585" y="115559"/>
                  </a:lnTo>
                  <a:lnTo>
                    <a:pt x="37815" y="72359"/>
                  </a:lnTo>
                  <a:lnTo>
                    <a:pt x="71810" y="38181"/>
                  </a:lnTo>
                  <a:lnTo>
                    <a:pt x="115072" y="15707"/>
                  </a:lnTo>
                  <a:lnTo>
                    <a:pt x="165100" y="7620"/>
                  </a:lnTo>
                  <a:lnTo>
                    <a:pt x="214640" y="15707"/>
                  </a:lnTo>
                  <a:lnTo>
                    <a:pt x="257840" y="38181"/>
                  </a:lnTo>
                  <a:lnTo>
                    <a:pt x="292018" y="72359"/>
                  </a:lnTo>
                  <a:lnTo>
                    <a:pt x="314492" y="115559"/>
                  </a:lnTo>
                  <a:lnTo>
                    <a:pt x="322580" y="165100"/>
                  </a:lnTo>
                  <a:close/>
                </a:path>
                <a:path w="330200" h="330200">
                  <a:moveTo>
                    <a:pt x="0" y="0"/>
                  </a:moveTo>
                  <a:lnTo>
                    <a:pt x="0" y="0"/>
                  </a:lnTo>
                </a:path>
                <a:path w="330200" h="330200">
                  <a:moveTo>
                    <a:pt x="330200" y="330200"/>
                  </a:moveTo>
                  <a:lnTo>
                    <a:pt x="330200" y="330200"/>
                  </a:lnTo>
                </a:path>
              </a:pathLst>
            </a:custGeom>
            <a:ln w="7547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0" y="994410"/>
            <a:ext cx="5334000" cy="147320"/>
            <a:chOff x="0" y="994410"/>
            <a:chExt cx="5334000" cy="147320"/>
          </a:xfrm>
        </p:grpSpPr>
        <p:sp>
          <p:nvSpPr>
            <p:cNvPr id="7" name="object 7"/>
            <p:cNvSpPr/>
            <p:nvPr/>
          </p:nvSpPr>
          <p:spPr>
            <a:xfrm>
              <a:off x="0" y="994410"/>
              <a:ext cx="5334000" cy="147320"/>
            </a:xfrm>
            <a:custGeom>
              <a:avLst/>
              <a:gdLst/>
              <a:ahLst/>
              <a:cxnLst/>
              <a:rect l="l" t="t" r="r" b="b"/>
              <a:pathLst>
                <a:path w="5334000" h="147319">
                  <a:moveTo>
                    <a:pt x="0" y="147320"/>
                  </a:moveTo>
                  <a:lnTo>
                    <a:pt x="5334000" y="14732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994410"/>
              <a:ext cx="5334000" cy="147320"/>
            </a:xfrm>
            <a:custGeom>
              <a:avLst/>
              <a:gdLst/>
              <a:ahLst/>
              <a:cxnLst/>
              <a:rect l="l" t="t" r="r" b="b"/>
              <a:pathLst>
                <a:path w="5334000" h="147319">
                  <a:moveTo>
                    <a:pt x="0" y="147320"/>
                  </a:moveTo>
                  <a:lnTo>
                    <a:pt x="5334000" y="14732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  <a:path w="5334000" h="147319">
                  <a:moveTo>
                    <a:pt x="0" y="0"/>
                  </a:moveTo>
                  <a:lnTo>
                    <a:pt x="0" y="0"/>
                  </a:lnTo>
                </a:path>
                <a:path w="5334000" h="147319">
                  <a:moveTo>
                    <a:pt x="5334000" y="147320"/>
                  </a:moveTo>
                  <a:lnTo>
                    <a:pt x="5334000" y="14732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46709" y="1403350"/>
            <a:ext cx="467868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EMERGENZA</a:t>
            </a:r>
            <a:r>
              <a:rPr sz="1000" i="1" spc="-3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DA</a:t>
            </a:r>
            <a:r>
              <a:rPr sz="1000" i="1" spc="-3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CONGELAMENTO</a:t>
            </a:r>
            <a:endParaRPr sz="10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buClr>
                <a:srgbClr val="D12229"/>
              </a:buClr>
              <a:buChar char="•"/>
              <a:tabLst>
                <a:tab pos="470534" algn="l"/>
                <a:tab pos="471170" algn="l"/>
              </a:tabLst>
            </a:pPr>
            <a:r>
              <a:rPr sz="1000" i="1" spc="-5" dirty="0">
                <a:latin typeface="Calibri"/>
                <a:cs typeface="Calibri"/>
              </a:rPr>
              <a:t>I°: </a:t>
            </a:r>
            <a:r>
              <a:rPr sz="1000" i="1" spc="-10" dirty="0">
                <a:latin typeface="Calibri"/>
                <a:cs typeface="Calibri"/>
              </a:rPr>
              <a:t>rallentamento </a:t>
            </a:r>
            <a:r>
              <a:rPr sz="1000" i="1" spc="-5" dirty="0">
                <a:latin typeface="Calibri"/>
                <a:cs typeface="Calibri"/>
              </a:rPr>
              <a:t>della circolazione sanguigna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dolore, la pelle prende un </a:t>
            </a:r>
            <a:r>
              <a:rPr sz="1000" i="1" spc="-10" dirty="0">
                <a:latin typeface="Calibri"/>
                <a:cs typeface="Calibri"/>
              </a:rPr>
              <a:t>colorito 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bluastro, basterà </a:t>
            </a:r>
            <a:r>
              <a:rPr sz="1000" i="1" spc="-5" dirty="0">
                <a:latin typeface="Calibri"/>
                <a:cs typeface="Calibri"/>
              </a:rPr>
              <a:t>massaggiare la zona </a:t>
            </a:r>
            <a:r>
              <a:rPr sz="1000" i="1" spc="-10" dirty="0">
                <a:latin typeface="Calibri"/>
                <a:cs typeface="Calibri"/>
              </a:rPr>
              <a:t>interessata affinché </a:t>
            </a:r>
            <a:r>
              <a:rPr sz="1000" i="1" spc="-5" dirty="0">
                <a:latin typeface="Calibri"/>
                <a:cs typeface="Calibri"/>
              </a:rPr>
              <a:t>il sangue </a:t>
            </a:r>
            <a:r>
              <a:rPr sz="1000" i="1" dirty="0">
                <a:latin typeface="Calibri"/>
                <a:cs typeface="Calibri"/>
              </a:rPr>
              <a:t>non </a:t>
            </a:r>
            <a:r>
              <a:rPr sz="1000" i="1" spc="-5" dirty="0">
                <a:latin typeface="Calibri"/>
                <a:cs typeface="Calibri"/>
              </a:rPr>
              <a:t>riprende la </a:t>
            </a:r>
            <a:r>
              <a:rPr sz="1000" i="1" spc="-10" dirty="0">
                <a:latin typeface="Calibri"/>
                <a:cs typeface="Calibri"/>
              </a:rPr>
              <a:t>nor- </a:t>
            </a:r>
            <a:r>
              <a:rPr sz="1000" i="1" spc="-5" dirty="0">
                <a:latin typeface="Calibri"/>
                <a:cs typeface="Calibri"/>
              </a:rPr>
              <a:t> male circolazione.</a:t>
            </a:r>
            <a:endParaRPr sz="1000">
              <a:latin typeface="Calibri"/>
              <a:cs typeface="Calibri"/>
            </a:endParaRPr>
          </a:p>
          <a:p>
            <a:pPr marL="12700" marR="155575" algn="just">
              <a:lnSpc>
                <a:spcPct val="100000"/>
              </a:lnSpc>
              <a:buClr>
                <a:srgbClr val="D12229"/>
              </a:buClr>
              <a:buChar char="•"/>
              <a:tabLst>
                <a:tab pos="469265" algn="l"/>
                <a:tab pos="469900" algn="l"/>
              </a:tabLst>
            </a:pPr>
            <a:r>
              <a:rPr sz="1000" i="1" spc="-5" dirty="0">
                <a:latin typeface="Calibri"/>
                <a:cs typeface="Calibri"/>
              </a:rPr>
              <a:t>II°: </a:t>
            </a:r>
            <a:r>
              <a:rPr sz="1000" i="1" spc="-10" dirty="0">
                <a:latin typeface="Calibri"/>
                <a:cs typeface="Calibri"/>
              </a:rPr>
              <a:t>arresto </a:t>
            </a:r>
            <a:r>
              <a:rPr sz="1000" i="1" spc="-5" dirty="0">
                <a:latin typeface="Calibri"/>
                <a:cs typeface="Calibri"/>
              </a:rPr>
              <a:t>della circolazione sanguigna, la parte </a:t>
            </a:r>
            <a:r>
              <a:rPr sz="1000" i="1" spc="-10" dirty="0">
                <a:latin typeface="Calibri"/>
                <a:cs typeface="Calibri"/>
              </a:rPr>
              <a:t>interessata </a:t>
            </a:r>
            <a:r>
              <a:rPr sz="1000" i="1" spc="-5" dirty="0">
                <a:latin typeface="Calibri"/>
                <a:cs typeface="Calibri"/>
              </a:rPr>
              <a:t>perde </a:t>
            </a:r>
            <a:r>
              <a:rPr sz="1000" i="1" spc="-10" dirty="0">
                <a:latin typeface="Calibri"/>
                <a:cs typeface="Calibri"/>
              </a:rPr>
              <a:t>sensibilità </a:t>
            </a:r>
            <a:r>
              <a:rPr sz="1000" i="1" spc="-5" dirty="0">
                <a:latin typeface="Calibri"/>
                <a:cs typeface="Calibri"/>
              </a:rPr>
              <a:t>si </a:t>
            </a:r>
            <a:r>
              <a:rPr sz="1000" i="1" dirty="0">
                <a:latin typeface="Calibri"/>
                <a:cs typeface="Calibri"/>
              </a:rPr>
              <a:t> ha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difficoltà 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5" dirty="0">
                <a:latin typeface="Calibri"/>
                <a:cs typeface="Calibri"/>
              </a:rPr>
              <a:t> muoverla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-5" dirty="0">
                <a:latin typeface="Calibri"/>
                <a:cs typeface="Calibri"/>
              </a:rPr>
              <a:t> si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manifestano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bolle.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9409" y="2317750"/>
            <a:ext cx="635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3909" y="2317750"/>
            <a:ext cx="41732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III°: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necrosi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dei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tessuti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che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può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sfociare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cancrena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può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susseguirsi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un’amputa-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6709" y="2470150"/>
            <a:ext cx="1033144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zione.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Cosa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fare?</a:t>
            </a:r>
            <a:r>
              <a:rPr sz="1000" i="1" spc="-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(II°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III°)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6709" y="2927350"/>
            <a:ext cx="88900" cy="328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95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3909" y="2927350"/>
            <a:ext cx="4178300" cy="328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95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andare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immediatamente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ospedale,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spc="-5" dirty="0">
                <a:latin typeface="Calibri"/>
                <a:cs typeface="Calibri"/>
              </a:rPr>
              <a:t>portare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l’infortunato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più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rapidamente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possibile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un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luogo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coperto,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togliere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gli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6709" y="3230879"/>
            <a:ext cx="262572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indumenti bagnati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anche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tagliandoli se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necessario,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6709" y="3383279"/>
            <a:ext cx="88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03909" y="3383279"/>
            <a:ext cx="40132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immergere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zona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congelata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acqua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tiepida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 </a:t>
            </a: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bollente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ricoprirla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poi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6709" y="3535679"/>
            <a:ext cx="9588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-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panni</a:t>
            </a:r>
            <a:r>
              <a:rPr sz="1000" i="1" spc="-3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asciutti,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6709" y="3688079"/>
            <a:ext cx="889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03909" y="3688079"/>
            <a:ext cx="41776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coprire la zona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interessata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indumenti</a:t>
            </a:r>
            <a:r>
              <a:rPr sz="1000" i="1" dirty="0">
                <a:latin typeface="Calibri"/>
                <a:cs typeface="Calibri"/>
              </a:rPr>
              <a:t> o</a:t>
            </a:r>
            <a:r>
              <a:rPr sz="1000" i="1" spc="-5" dirty="0">
                <a:latin typeface="Calibri"/>
                <a:cs typeface="Calibri"/>
              </a:rPr>
              <a:t> coperte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stroﬁnare,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latin typeface="Calibri"/>
                <a:cs typeface="Calibri"/>
              </a:rPr>
              <a:t>non </a:t>
            </a:r>
            <a:r>
              <a:rPr sz="1000" i="1" spc="-15" dirty="0">
                <a:latin typeface="Calibri"/>
                <a:cs typeface="Calibri"/>
              </a:rPr>
              <a:t>mettere</a:t>
            </a:r>
            <a:r>
              <a:rPr sz="1000" i="1" dirty="0">
                <a:latin typeface="Calibri"/>
                <a:cs typeface="Calibri"/>
              </a:rPr>
              <a:t> mai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zona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congelata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vicino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o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esposta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direttamente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fonti</a:t>
            </a:r>
            <a:r>
              <a:rPr sz="1000" i="1" dirty="0">
                <a:latin typeface="Calibri"/>
                <a:cs typeface="Calibri"/>
              </a:rPr>
              <a:t> di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ecces-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6709" y="3992879"/>
            <a:ext cx="5962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spc="-10" dirty="0">
                <a:latin typeface="Calibri"/>
                <a:cs typeface="Calibri"/>
              </a:rPr>
              <a:t>v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10" dirty="0">
                <a:latin typeface="Calibri"/>
                <a:cs typeface="Calibri"/>
              </a:rPr>
              <a:t>c</a:t>
            </a:r>
            <a:r>
              <a:rPr sz="1000" i="1" spc="-5" dirty="0">
                <a:latin typeface="Calibri"/>
                <a:cs typeface="Calibri"/>
              </a:rPr>
              <a:t>al</a:t>
            </a:r>
            <a:r>
              <a:rPr sz="1000" i="1" spc="5" dirty="0">
                <a:latin typeface="Calibri"/>
                <a:cs typeface="Calibri"/>
              </a:rPr>
              <a:t>o</a:t>
            </a:r>
            <a:r>
              <a:rPr sz="1000" i="1" spc="-15" dirty="0">
                <a:latin typeface="Calibri"/>
                <a:cs typeface="Calibri"/>
              </a:rPr>
              <a:t>r</a:t>
            </a:r>
            <a:r>
              <a:rPr sz="1000" i="1" dirty="0">
                <a:latin typeface="Calibri"/>
                <a:cs typeface="Calibri"/>
              </a:rPr>
              <a:t>e,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6709" y="4145279"/>
            <a:ext cx="889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03909" y="4145279"/>
            <a:ext cx="41903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dare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bevande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calde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all’infortunato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 </a:t>
            </a: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alcoliche,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latin typeface="Calibri"/>
                <a:cs typeface="Calibri"/>
              </a:rPr>
              <a:t>una </a:t>
            </a:r>
            <a:r>
              <a:rPr sz="1000" i="1" spc="-5" dirty="0">
                <a:latin typeface="Calibri"/>
                <a:cs typeface="Calibri"/>
              </a:rPr>
              <a:t>volta</a:t>
            </a:r>
            <a:r>
              <a:rPr sz="1000" i="1" dirty="0">
                <a:latin typeface="Calibri"/>
                <a:cs typeface="Calibri"/>
              </a:rPr>
              <a:t> che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l’infortunato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dirty="0">
                <a:latin typeface="Calibri"/>
                <a:cs typeface="Calibri"/>
              </a:rPr>
              <a:t> è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riscaldato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aiutarlo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5" dirty="0">
                <a:latin typeface="Calibri"/>
                <a:cs typeface="Calibri"/>
              </a:rPr>
              <a:t> riprendere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movimento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6709" y="4450079"/>
            <a:ext cx="4677410" cy="938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zona congelate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per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aiutare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circolazione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sanguigna</a:t>
            </a:r>
            <a:r>
              <a:rPr sz="1000" i="1" dirty="0">
                <a:latin typeface="Calibri"/>
                <a:cs typeface="Calibri"/>
              </a:rPr>
              <a:t> 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medicare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garze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sterili.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EMERGENZA</a:t>
            </a:r>
            <a:r>
              <a:rPr sz="1000" i="1" spc="-3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DA</a:t>
            </a:r>
            <a:r>
              <a:rPr sz="1000" i="1" spc="-3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FOLGORAZIONE</a:t>
            </a:r>
            <a:endParaRPr sz="10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Questa emergenza deriva </a:t>
            </a:r>
            <a:r>
              <a:rPr sz="1000" i="1" dirty="0">
                <a:latin typeface="Calibri"/>
                <a:cs typeface="Calibri"/>
              </a:rPr>
              <a:t>da </a:t>
            </a:r>
            <a:r>
              <a:rPr sz="1000" i="1" spc="-5" dirty="0">
                <a:latin typeface="Calibri"/>
                <a:cs typeface="Calibri"/>
              </a:rPr>
              <a:t>una </a:t>
            </a:r>
            <a:r>
              <a:rPr sz="1000" i="1" spc="-10" dirty="0">
                <a:latin typeface="Calibri"/>
                <a:cs typeface="Calibri"/>
              </a:rPr>
              <a:t>scarica </a:t>
            </a:r>
            <a:r>
              <a:rPr sz="1000" i="1" spc="-15" dirty="0">
                <a:latin typeface="Calibri"/>
                <a:cs typeface="Calibri"/>
              </a:rPr>
              <a:t>elettrica </a:t>
            </a:r>
            <a:r>
              <a:rPr sz="1000" i="1" spc="-5" dirty="0">
                <a:latin typeface="Calibri"/>
                <a:cs typeface="Calibri"/>
              </a:rPr>
              <a:t>eccessiva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pericolosa, può provocare un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blocco </a:t>
            </a:r>
            <a:r>
              <a:rPr sz="1000" i="1" dirty="0">
                <a:latin typeface="Calibri"/>
                <a:cs typeface="Calibri"/>
              </a:rPr>
              <a:t>dei </a:t>
            </a:r>
            <a:r>
              <a:rPr sz="1000" i="1" spc="-5" dirty="0">
                <a:latin typeface="Calibri"/>
                <a:cs typeface="Calibri"/>
              </a:rPr>
              <a:t>muscoli, </a:t>
            </a:r>
            <a:r>
              <a:rPr sz="1000" i="1" spc="-10" dirty="0">
                <a:latin typeface="Calibri"/>
                <a:cs typeface="Calibri"/>
              </a:rPr>
              <a:t>ustioni </a:t>
            </a:r>
            <a:r>
              <a:rPr sz="1000" i="1" spc="-5" dirty="0">
                <a:latin typeface="Calibri"/>
                <a:cs typeface="Calibri"/>
              </a:rPr>
              <a:t>gravi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può portare </a:t>
            </a:r>
            <a:r>
              <a:rPr sz="1000" i="1" spc="-20" dirty="0">
                <a:latin typeface="Calibri"/>
                <a:cs typeface="Calibri"/>
              </a:rPr>
              <a:t>all’arresto </a:t>
            </a:r>
            <a:r>
              <a:rPr sz="1000" i="1" spc="-5" dirty="0">
                <a:latin typeface="Calibri"/>
                <a:cs typeface="Calibri"/>
              </a:rPr>
              <a:t>cardiorespiratorio. </a:t>
            </a:r>
            <a:r>
              <a:rPr sz="1000" i="1" spc="-10" dirty="0">
                <a:latin typeface="Calibri"/>
                <a:cs typeface="Calibri"/>
              </a:rPr>
              <a:t>Gli </a:t>
            </a:r>
            <a:r>
              <a:rPr sz="1000" i="1" spc="-20" dirty="0">
                <a:latin typeface="Calibri"/>
                <a:cs typeface="Calibri"/>
              </a:rPr>
              <a:t>effetti </a:t>
            </a:r>
            <a:r>
              <a:rPr sz="1000" i="1" spc="-5" dirty="0">
                <a:latin typeface="Calibri"/>
                <a:cs typeface="Calibri"/>
              </a:rPr>
              <a:t>sul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corpo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umano sono: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46709" y="5363209"/>
            <a:ext cx="889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03909" y="5363209"/>
            <a:ext cx="3532504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i="1" spc="-10" dirty="0">
                <a:latin typeface="Calibri"/>
                <a:cs typeface="Calibri"/>
              </a:rPr>
              <a:t>tetanizzazione,</a:t>
            </a:r>
            <a:r>
              <a:rPr sz="1000" i="1" spc="-5" dirty="0">
                <a:latin typeface="Calibri"/>
                <a:cs typeface="Calibri"/>
              </a:rPr>
              <a:t> ovvero la perdita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del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controllo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volontario sui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muscoli,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arresto respiratorio,</a:t>
            </a:r>
            <a:endParaRPr sz="1000">
              <a:latin typeface="Calibri"/>
              <a:cs typeface="Calibri"/>
            </a:endParaRPr>
          </a:p>
          <a:p>
            <a:pPr marL="12700" marR="2242185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ﬁ</a:t>
            </a:r>
            <a:r>
              <a:rPr sz="1000" i="1" dirty="0">
                <a:latin typeface="Calibri"/>
                <a:cs typeface="Calibri"/>
              </a:rPr>
              <a:t>b</a:t>
            </a:r>
            <a:r>
              <a:rPr sz="1000" i="1" spc="-5" dirty="0">
                <a:latin typeface="Calibri"/>
                <a:cs typeface="Calibri"/>
              </a:rPr>
              <a:t>r</a:t>
            </a:r>
            <a:r>
              <a:rPr sz="1000" i="1" spc="-10" dirty="0">
                <a:latin typeface="Calibri"/>
                <a:cs typeface="Calibri"/>
              </a:rPr>
              <a:t>i</a:t>
            </a:r>
            <a:r>
              <a:rPr sz="1000" i="1" spc="-5" dirty="0">
                <a:latin typeface="Calibri"/>
                <a:cs typeface="Calibri"/>
              </a:rPr>
              <a:t>lla</a:t>
            </a:r>
            <a:r>
              <a:rPr sz="1000" i="1" dirty="0">
                <a:latin typeface="Calibri"/>
                <a:cs typeface="Calibri"/>
              </a:rPr>
              <a:t>z</a:t>
            </a:r>
            <a:r>
              <a:rPr sz="1000" i="1" spc="-5" dirty="0">
                <a:latin typeface="Calibri"/>
                <a:cs typeface="Calibri"/>
              </a:rPr>
              <a:t>io</a:t>
            </a:r>
            <a:r>
              <a:rPr sz="1000" i="1" dirty="0">
                <a:latin typeface="Calibri"/>
                <a:cs typeface="Calibri"/>
              </a:rPr>
              <a:t>ne </a:t>
            </a:r>
            <a:r>
              <a:rPr sz="1000" i="1" spc="-10" dirty="0">
                <a:latin typeface="Calibri"/>
                <a:cs typeface="Calibri"/>
              </a:rPr>
              <a:t>v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-5" dirty="0">
                <a:latin typeface="Calibri"/>
                <a:cs typeface="Calibri"/>
              </a:rPr>
              <a:t>ntri</a:t>
            </a:r>
            <a:r>
              <a:rPr sz="1000" i="1" spc="-20" dirty="0">
                <a:latin typeface="Calibri"/>
                <a:cs typeface="Calibri"/>
              </a:rPr>
              <a:t>c</a:t>
            </a:r>
            <a:r>
              <a:rPr sz="1000" i="1" spc="5" dirty="0">
                <a:latin typeface="Calibri"/>
                <a:cs typeface="Calibri"/>
              </a:rPr>
              <a:t>o</a:t>
            </a:r>
            <a:r>
              <a:rPr sz="1000" i="1" spc="-5" dirty="0">
                <a:latin typeface="Calibri"/>
                <a:cs typeface="Calibri"/>
              </a:rPr>
              <a:t>l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15" dirty="0">
                <a:latin typeface="Calibri"/>
                <a:cs typeface="Calibri"/>
              </a:rPr>
              <a:t>r</a:t>
            </a:r>
            <a:r>
              <a:rPr sz="1000" i="1" dirty="0">
                <a:latin typeface="Calibri"/>
                <a:cs typeface="Calibri"/>
              </a:rPr>
              <a:t>e,  </a:t>
            </a:r>
            <a:r>
              <a:rPr sz="1000" i="1" spc="-10" dirty="0">
                <a:latin typeface="Calibri"/>
                <a:cs typeface="Calibri"/>
              </a:rPr>
              <a:t>ustioni.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6709" y="6125209"/>
            <a:ext cx="5651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</a:t>
            </a:r>
            <a:r>
              <a:rPr sz="1000" i="1" spc="5" dirty="0">
                <a:latin typeface="Calibri"/>
                <a:cs typeface="Calibri"/>
              </a:rPr>
              <a:t>o</a:t>
            </a:r>
            <a:r>
              <a:rPr sz="1000" i="1" spc="-10" dirty="0">
                <a:latin typeface="Calibri"/>
                <a:cs typeface="Calibri"/>
              </a:rPr>
              <a:t>s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f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15" dirty="0">
                <a:latin typeface="Calibri"/>
                <a:cs typeface="Calibri"/>
              </a:rPr>
              <a:t>r</a:t>
            </a:r>
            <a:r>
              <a:rPr sz="1000" i="1" spc="10" dirty="0">
                <a:latin typeface="Calibri"/>
                <a:cs typeface="Calibri"/>
              </a:rPr>
              <a:t>e</a:t>
            </a:r>
            <a:r>
              <a:rPr sz="1000" i="1" dirty="0">
                <a:latin typeface="Calibri"/>
                <a:cs typeface="Calibri"/>
              </a:rPr>
              <a:t>?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46709" y="6276340"/>
            <a:ext cx="889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03909" y="6276340"/>
            <a:ext cx="30854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chiamare</a:t>
            </a:r>
            <a:r>
              <a:rPr sz="1000" i="1" spc="-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-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118,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latin typeface="Calibri"/>
                <a:cs typeface="Calibri"/>
              </a:rPr>
              <a:t>non </a:t>
            </a:r>
            <a:r>
              <a:rPr sz="1000" i="1" spc="-10" dirty="0">
                <a:latin typeface="Calibri"/>
                <a:cs typeface="Calibri"/>
              </a:rPr>
              <a:t>toccare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l’infortunato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prima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aver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staccato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corrente,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60679" y="6761480"/>
            <a:ext cx="635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05180" y="6761480"/>
            <a:ext cx="42068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se</a:t>
            </a:r>
            <a:r>
              <a:rPr sz="1000" i="1" dirty="0">
                <a:latin typeface="Calibri"/>
                <a:cs typeface="Calibri"/>
              </a:rPr>
              <a:t> non è </a:t>
            </a:r>
            <a:r>
              <a:rPr sz="1000" i="1" spc="-5" dirty="0">
                <a:latin typeface="Calibri"/>
                <a:cs typeface="Calibri"/>
              </a:rPr>
              <a:t>possibile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staccare</a:t>
            </a:r>
            <a:r>
              <a:rPr sz="1000" i="1" spc="-5" dirty="0">
                <a:latin typeface="Calibri"/>
                <a:cs typeface="Calibri"/>
              </a:rPr>
              <a:t> la </a:t>
            </a:r>
            <a:r>
              <a:rPr sz="1000" i="1" spc="-10" dirty="0">
                <a:latin typeface="Calibri"/>
                <a:cs typeface="Calibri"/>
              </a:rPr>
              <a:t>corrente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isolarsi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dovere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dal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pavimento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pedane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64490" y="6971030"/>
            <a:ext cx="2381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135" dirty="0">
                <a:latin typeface="Arial MT"/>
                <a:cs typeface="Arial MT"/>
              </a:rPr>
              <a:t>2</a:t>
            </a:r>
            <a:r>
              <a:rPr sz="1800" dirty="0">
                <a:latin typeface="Arial MT"/>
                <a:cs typeface="Arial MT"/>
              </a:rPr>
              <a:t>6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995680"/>
            <a:ext cx="5327650" cy="639894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46709" y="1397000"/>
            <a:ext cx="4676140" cy="33655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50"/>
              </a:spcBef>
            </a:pP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legno,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teli</a:t>
            </a:r>
            <a:r>
              <a:rPr sz="1000" i="1" dirty="0">
                <a:latin typeface="Calibri"/>
                <a:cs typeface="Calibri"/>
              </a:rPr>
              <a:t> di </a:t>
            </a:r>
            <a:r>
              <a:rPr sz="1000" i="1" spc="-5" dirty="0">
                <a:latin typeface="Calibri"/>
                <a:cs typeface="Calibri"/>
              </a:rPr>
              <a:t>gomma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tutto</a:t>
            </a:r>
            <a:r>
              <a:rPr sz="1000" i="1" spc="-5" dirty="0">
                <a:latin typeface="Calibri"/>
                <a:cs typeface="Calibri"/>
              </a:rPr>
              <a:t> ciò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che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avete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5" dirty="0">
                <a:latin typeface="Calibri"/>
                <a:cs typeface="Calibri"/>
              </a:rPr>
              <a:t> disposizione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isolante.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Staccare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l’infortuna-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dalla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fonte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corrente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utilizzando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sempre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materiali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isolanti,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6709" y="1708150"/>
            <a:ext cx="889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3909" y="1708150"/>
            <a:ext cx="37776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valutare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condizioni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dell’infortunato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metterlo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 posizione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sicurezza,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controllare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supportare 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funzioni</a:t>
            </a:r>
            <a:r>
              <a:rPr sz="1000" i="1" spc="-10" dirty="0">
                <a:latin typeface="Calibri"/>
                <a:cs typeface="Calibri"/>
              </a:rPr>
              <a:t> vitali.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30750" y="6976109"/>
            <a:ext cx="262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45" dirty="0">
                <a:latin typeface="Arial MT"/>
                <a:cs typeface="Arial MT"/>
              </a:rPr>
              <a:t>2</a:t>
            </a:r>
            <a:r>
              <a:rPr sz="1800" dirty="0">
                <a:latin typeface="Arial MT"/>
                <a:cs typeface="Arial MT"/>
              </a:rPr>
              <a:t>7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706620" y="6907565"/>
            <a:ext cx="328930" cy="336550"/>
            <a:chOff x="4706620" y="6907565"/>
            <a:chExt cx="328930" cy="336550"/>
          </a:xfrm>
        </p:grpSpPr>
        <p:sp>
          <p:nvSpPr>
            <p:cNvPr id="3" name="object 3"/>
            <p:cNvSpPr/>
            <p:nvPr/>
          </p:nvSpPr>
          <p:spPr>
            <a:xfrm>
              <a:off x="4712970" y="6918959"/>
              <a:ext cx="314960" cy="313690"/>
            </a:xfrm>
            <a:custGeom>
              <a:avLst/>
              <a:gdLst/>
              <a:ahLst/>
              <a:cxnLst/>
              <a:rect l="l" t="t" r="r" b="b"/>
              <a:pathLst>
                <a:path w="314960" h="313690">
                  <a:moveTo>
                    <a:pt x="157479" y="0"/>
                  </a:moveTo>
                  <a:lnTo>
                    <a:pt x="107939" y="7965"/>
                  </a:lnTo>
                  <a:lnTo>
                    <a:pt x="64739" y="30195"/>
                  </a:lnTo>
                  <a:lnTo>
                    <a:pt x="30561" y="64190"/>
                  </a:lnTo>
                  <a:lnTo>
                    <a:pt x="8087" y="107452"/>
                  </a:lnTo>
                  <a:lnTo>
                    <a:pt x="0" y="157480"/>
                  </a:lnTo>
                  <a:lnTo>
                    <a:pt x="8087" y="206888"/>
                  </a:lnTo>
                  <a:lnTo>
                    <a:pt x="30561" y="249773"/>
                  </a:lnTo>
                  <a:lnTo>
                    <a:pt x="64739" y="283575"/>
                  </a:lnTo>
                  <a:lnTo>
                    <a:pt x="107939" y="305734"/>
                  </a:lnTo>
                  <a:lnTo>
                    <a:pt x="157479" y="313690"/>
                  </a:lnTo>
                  <a:lnTo>
                    <a:pt x="207507" y="305734"/>
                  </a:lnTo>
                  <a:lnTo>
                    <a:pt x="250769" y="283575"/>
                  </a:lnTo>
                  <a:lnTo>
                    <a:pt x="284764" y="249773"/>
                  </a:lnTo>
                  <a:lnTo>
                    <a:pt x="306994" y="206888"/>
                  </a:lnTo>
                  <a:lnTo>
                    <a:pt x="314959" y="157480"/>
                  </a:lnTo>
                  <a:lnTo>
                    <a:pt x="306994" y="107452"/>
                  </a:lnTo>
                  <a:lnTo>
                    <a:pt x="284764" y="64190"/>
                  </a:lnTo>
                  <a:lnTo>
                    <a:pt x="250769" y="30195"/>
                  </a:lnTo>
                  <a:lnTo>
                    <a:pt x="207507" y="7965"/>
                  </a:lnTo>
                  <a:lnTo>
                    <a:pt x="157479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712970" y="6918959"/>
              <a:ext cx="314960" cy="314960"/>
            </a:xfrm>
            <a:custGeom>
              <a:avLst/>
              <a:gdLst/>
              <a:ahLst/>
              <a:cxnLst/>
              <a:rect l="l" t="t" r="r" b="b"/>
              <a:pathLst>
                <a:path w="314960" h="314959">
                  <a:moveTo>
                    <a:pt x="314959" y="157480"/>
                  </a:moveTo>
                  <a:lnTo>
                    <a:pt x="306994" y="206888"/>
                  </a:lnTo>
                  <a:lnTo>
                    <a:pt x="284764" y="249773"/>
                  </a:lnTo>
                  <a:lnTo>
                    <a:pt x="250769" y="283575"/>
                  </a:lnTo>
                  <a:lnTo>
                    <a:pt x="207507" y="305734"/>
                  </a:lnTo>
                  <a:lnTo>
                    <a:pt x="157479" y="313690"/>
                  </a:lnTo>
                  <a:lnTo>
                    <a:pt x="107939" y="305734"/>
                  </a:lnTo>
                  <a:lnTo>
                    <a:pt x="64739" y="283575"/>
                  </a:lnTo>
                  <a:lnTo>
                    <a:pt x="30561" y="249773"/>
                  </a:lnTo>
                  <a:lnTo>
                    <a:pt x="8087" y="206888"/>
                  </a:lnTo>
                  <a:lnTo>
                    <a:pt x="0" y="157480"/>
                  </a:lnTo>
                  <a:lnTo>
                    <a:pt x="8087" y="107452"/>
                  </a:lnTo>
                  <a:lnTo>
                    <a:pt x="30561" y="64190"/>
                  </a:lnTo>
                  <a:lnTo>
                    <a:pt x="64739" y="30195"/>
                  </a:lnTo>
                  <a:lnTo>
                    <a:pt x="107939" y="7965"/>
                  </a:lnTo>
                  <a:lnTo>
                    <a:pt x="157479" y="0"/>
                  </a:lnTo>
                  <a:lnTo>
                    <a:pt x="207507" y="7965"/>
                  </a:lnTo>
                  <a:lnTo>
                    <a:pt x="250769" y="30195"/>
                  </a:lnTo>
                  <a:lnTo>
                    <a:pt x="284764" y="64190"/>
                  </a:lnTo>
                  <a:lnTo>
                    <a:pt x="306994" y="107452"/>
                  </a:lnTo>
                  <a:lnTo>
                    <a:pt x="314959" y="157480"/>
                  </a:lnTo>
                  <a:close/>
                </a:path>
                <a:path w="314960" h="314959">
                  <a:moveTo>
                    <a:pt x="0" y="0"/>
                  </a:moveTo>
                  <a:lnTo>
                    <a:pt x="0" y="0"/>
                  </a:lnTo>
                </a:path>
                <a:path w="314960" h="314959">
                  <a:moveTo>
                    <a:pt x="314959" y="314960"/>
                  </a:moveTo>
                  <a:lnTo>
                    <a:pt x="314959" y="31496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706620" y="6911339"/>
              <a:ext cx="328930" cy="328930"/>
            </a:xfrm>
            <a:custGeom>
              <a:avLst/>
              <a:gdLst/>
              <a:ahLst/>
              <a:cxnLst/>
              <a:rect l="l" t="t" r="r" b="b"/>
              <a:pathLst>
                <a:path w="328929" h="328929">
                  <a:moveTo>
                    <a:pt x="321309" y="163829"/>
                  </a:moveTo>
                  <a:lnTo>
                    <a:pt x="313354" y="213857"/>
                  </a:lnTo>
                  <a:lnTo>
                    <a:pt x="291195" y="257119"/>
                  </a:lnTo>
                  <a:lnTo>
                    <a:pt x="257393" y="291114"/>
                  </a:lnTo>
                  <a:lnTo>
                    <a:pt x="214508" y="313344"/>
                  </a:lnTo>
                  <a:lnTo>
                    <a:pt x="165100" y="321309"/>
                  </a:lnTo>
                  <a:lnTo>
                    <a:pt x="114940" y="313344"/>
                  </a:lnTo>
                  <a:lnTo>
                    <a:pt x="71363" y="291114"/>
                  </a:lnTo>
                  <a:lnTo>
                    <a:pt x="36992" y="257119"/>
                  </a:lnTo>
                  <a:lnTo>
                    <a:pt x="14447" y="213857"/>
                  </a:lnTo>
                  <a:lnTo>
                    <a:pt x="6350" y="163829"/>
                  </a:lnTo>
                  <a:lnTo>
                    <a:pt x="14447" y="114421"/>
                  </a:lnTo>
                  <a:lnTo>
                    <a:pt x="36992" y="71536"/>
                  </a:lnTo>
                  <a:lnTo>
                    <a:pt x="71363" y="37734"/>
                  </a:lnTo>
                  <a:lnTo>
                    <a:pt x="114940" y="15575"/>
                  </a:lnTo>
                  <a:lnTo>
                    <a:pt x="165100" y="7619"/>
                  </a:lnTo>
                  <a:lnTo>
                    <a:pt x="214508" y="15575"/>
                  </a:lnTo>
                  <a:lnTo>
                    <a:pt x="257393" y="37734"/>
                  </a:lnTo>
                  <a:lnTo>
                    <a:pt x="291195" y="71536"/>
                  </a:lnTo>
                  <a:lnTo>
                    <a:pt x="313354" y="114421"/>
                  </a:lnTo>
                  <a:lnTo>
                    <a:pt x="321309" y="163829"/>
                  </a:lnTo>
                  <a:close/>
                </a:path>
                <a:path w="328929" h="328929">
                  <a:moveTo>
                    <a:pt x="0" y="0"/>
                  </a:moveTo>
                  <a:lnTo>
                    <a:pt x="0" y="0"/>
                  </a:lnTo>
                </a:path>
                <a:path w="328929" h="328929">
                  <a:moveTo>
                    <a:pt x="328929" y="328929"/>
                  </a:moveTo>
                  <a:lnTo>
                    <a:pt x="328929" y="328929"/>
                  </a:lnTo>
                </a:path>
              </a:pathLst>
            </a:custGeom>
            <a:ln w="7547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410209" y="403908"/>
            <a:ext cx="440690" cy="450850"/>
            <a:chOff x="410209" y="403908"/>
            <a:chExt cx="440690" cy="450850"/>
          </a:xfrm>
        </p:grpSpPr>
        <p:sp>
          <p:nvSpPr>
            <p:cNvPr id="7" name="object 7"/>
            <p:cNvSpPr/>
            <p:nvPr/>
          </p:nvSpPr>
          <p:spPr>
            <a:xfrm>
              <a:off x="420369" y="419100"/>
              <a:ext cx="420370" cy="419100"/>
            </a:xfrm>
            <a:custGeom>
              <a:avLst/>
              <a:gdLst/>
              <a:ahLst/>
              <a:cxnLst/>
              <a:rect l="l" t="t" r="r" b="b"/>
              <a:pathLst>
                <a:path w="420369" h="419100">
                  <a:moveTo>
                    <a:pt x="209550" y="0"/>
                  </a:moveTo>
                  <a:lnTo>
                    <a:pt x="161552" y="5542"/>
                  </a:lnTo>
                  <a:lnTo>
                    <a:pt x="117465" y="21327"/>
                  </a:lnTo>
                  <a:lnTo>
                    <a:pt x="78554" y="46086"/>
                  </a:lnTo>
                  <a:lnTo>
                    <a:pt x="46086" y="78554"/>
                  </a:lnTo>
                  <a:lnTo>
                    <a:pt x="21327" y="117465"/>
                  </a:lnTo>
                  <a:lnTo>
                    <a:pt x="5542" y="161552"/>
                  </a:lnTo>
                  <a:lnTo>
                    <a:pt x="0" y="209550"/>
                  </a:lnTo>
                  <a:lnTo>
                    <a:pt x="5542" y="257946"/>
                  </a:lnTo>
                  <a:lnTo>
                    <a:pt x="21327" y="302189"/>
                  </a:lnTo>
                  <a:lnTo>
                    <a:pt x="46086" y="341078"/>
                  </a:lnTo>
                  <a:lnTo>
                    <a:pt x="78554" y="373413"/>
                  </a:lnTo>
                  <a:lnTo>
                    <a:pt x="117465" y="397995"/>
                  </a:lnTo>
                  <a:lnTo>
                    <a:pt x="161552" y="413623"/>
                  </a:lnTo>
                  <a:lnTo>
                    <a:pt x="209550" y="419100"/>
                  </a:lnTo>
                  <a:lnTo>
                    <a:pt x="258017" y="413623"/>
                  </a:lnTo>
                  <a:lnTo>
                    <a:pt x="302441" y="397995"/>
                  </a:lnTo>
                  <a:lnTo>
                    <a:pt x="341578" y="373413"/>
                  </a:lnTo>
                  <a:lnTo>
                    <a:pt x="374183" y="341078"/>
                  </a:lnTo>
                  <a:lnTo>
                    <a:pt x="399013" y="302189"/>
                  </a:lnTo>
                  <a:lnTo>
                    <a:pt x="414823" y="257946"/>
                  </a:lnTo>
                  <a:lnTo>
                    <a:pt x="420370" y="209550"/>
                  </a:lnTo>
                  <a:lnTo>
                    <a:pt x="414823" y="161552"/>
                  </a:lnTo>
                  <a:lnTo>
                    <a:pt x="399013" y="117465"/>
                  </a:lnTo>
                  <a:lnTo>
                    <a:pt x="374183" y="78554"/>
                  </a:lnTo>
                  <a:lnTo>
                    <a:pt x="341578" y="46086"/>
                  </a:lnTo>
                  <a:lnTo>
                    <a:pt x="302441" y="21327"/>
                  </a:lnTo>
                  <a:lnTo>
                    <a:pt x="258017" y="5542"/>
                  </a:lnTo>
                  <a:lnTo>
                    <a:pt x="209550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20369" y="419100"/>
              <a:ext cx="420370" cy="420370"/>
            </a:xfrm>
            <a:custGeom>
              <a:avLst/>
              <a:gdLst/>
              <a:ahLst/>
              <a:cxnLst/>
              <a:rect l="l" t="t" r="r" b="b"/>
              <a:pathLst>
                <a:path w="420369" h="420369">
                  <a:moveTo>
                    <a:pt x="420370" y="209550"/>
                  </a:moveTo>
                  <a:lnTo>
                    <a:pt x="414823" y="257946"/>
                  </a:lnTo>
                  <a:lnTo>
                    <a:pt x="399013" y="302189"/>
                  </a:lnTo>
                  <a:lnTo>
                    <a:pt x="374183" y="341078"/>
                  </a:lnTo>
                  <a:lnTo>
                    <a:pt x="341578" y="373413"/>
                  </a:lnTo>
                  <a:lnTo>
                    <a:pt x="302441" y="397995"/>
                  </a:lnTo>
                  <a:lnTo>
                    <a:pt x="258017" y="413623"/>
                  </a:lnTo>
                  <a:lnTo>
                    <a:pt x="209550" y="419100"/>
                  </a:lnTo>
                  <a:lnTo>
                    <a:pt x="161552" y="413623"/>
                  </a:lnTo>
                  <a:lnTo>
                    <a:pt x="117465" y="397995"/>
                  </a:lnTo>
                  <a:lnTo>
                    <a:pt x="78554" y="373413"/>
                  </a:lnTo>
                  <a:lnTo>
                    <a:pt x="46086" y="341078"/>
                  </a:lnTo>
                  <a:lnTo>
                    <a:pt x="21327" y="302189"/>
                  </a:lnTo>
                  <a:lnTo>
                    <a:pt x="5542" y="257946"/>
                  </a:lnTo>
                  <a:lnTo>
                    <a:pt x="0" y="209550"/>
                  </a:lnTo>
                  <a:lnTo>
                    <a:pt x="5542" y="161552"/>
                  </a:lnTo>
                  <a:lnTo>
                    <a:pt x="21327" y="117465"/>
                  </a:lnTo>
                  <a:lnTo>
                    <a:pt x="46086" y="78554"/>
                  </a:lnTo>
                  <a:lnTo>
                    <a:pt x="78554" y="46086"/>
                  </a:lnTo>
                  <a:lnTo>
                    <a:pt x="117465" y="21327"/>
                  </a:lnTo>
                  <a:lnTo>
                    <a:pt x="161552" y="5542"/>
                  </a:lnTo>
                  <a:lnTo>
                    <a:pt x="209550" y="0"/>
                  </a:lnTo>
                  <a:lnTo>
                    <a:pt x="258017" y="5542"/>
                  </a:lnTo>
                  <a:lnTo>
                    <a:pt x="302441" y="21327"/>
                  </a:lnTo>
                  <a:lnTo>
                    <a:pt x="341578" y="46086"/>
                  </a:lnTo>
                  <a:lnTo>
                    <a:pt x="374183" y="78554"/>
                  </a:lnTo>
                  <a:lnTo>
                    <a:pt x="399013" y="117465"/>
                  </a:lnTo>
                  <a:lnTo>
                    <a:pt x="414823" y="161552"/>
                  </a:lnTo>
                  <a:lnTo>
                    <a:pt x="420370" y="209550"/>
                  </a:lnTo>
                  <a:close/>
                </a:path>
                <a:path w="420369" h="420369">
                  <a:moveTo>
                    <a:pt x="0" y="0"/>
                  </a:moveTo>
                  <a:lnTo>
                    <a:pt x="0" y="0"/>
                  </a:lnTo>
                </a:path>
                <a:path w="420369" h="420369">
                  <a:moveTo>
                    <a:pt x="420370" y="420370"/>
                  </a:moveTo>
                  <a:lnTo>
                    <a:pt x="420370" y="42037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0209" y="408940"/>
              <a:ext cx="440690" cy="440690"/>
            </a:xfrm>
            <a:custGeom>
              <a:avLst/>
              <a:gdLst/>
              <a:ahLst/>
              <a:cxnLst/>
              <a:rect l="l" t="t" r="r" b="b"/>
              <a:pathLst>
                <a:path w="440690" h="440690">
                  <a:moveTo>
                    <a:pt x="430530" y="219709"/>
                  </a:moveTo>
                  <a:lnTo>
                    <a:pt x="424983" y="268177"/>
                  </a:lnTo>
                  <a:lnTo>
                    <a:pt x="409173" y="312601"/>
                  </a:lnTo>
                  <a:lnTo>
                    <a:pt x="384343" y="351738"/>
                  </a:lnTo>
                  <a:lnTo>
                    <a:pt x="351738" y="384343"/>
                  </a:lnTo>
                  <a:lnTo>
                    <a:pt x="312601" y="409173"/>
                  </a:lnTo>
                  <a:lnTo>
                    <a:pt x="268177" y="424983"/>
                  </a:lnTo>
                  <a:lnTo>
                    <a:pt x="219710" y="430529"/>
                  </a:lnTo>
                  <a:lnTo>
                    <a:pt x="171712" y="424983"/>
                  </a:lnTo>
                  <a:lnTo>
                    <a:pt x="127625" y="409173"/>
                  </a:lnTo>
                  <a:lnTo>
                    <a:pt x="88714" y="384343"/>
                  </a:lnTo>
                  <a:lnTo>
                    <a:pt x="56246" y="351738"/>
                  </a:lnTo>
                  <a:lnTo>
                    <a:pt x="31487" y="312601"/>
                  </a:lnTo>
                  <a:lnTo>
                    <a:pt x="15702" y="268177"/>
                  </a:lnTo>
                  <a:lnTo>
                    <a:pt x="10160" y="219709"/>
                  </a:lnTo>
                  <a:lnTo>
                    <a:pt x="15702" y="171712"/>
                  </a:lnTo>
                  <a:lnTo>
                    <a:pt x="31487" y="127625"/>
                  </a:lnTo>
                  <a:lnTo>
                    <a:pt x="56246" y="88714"/>
                  </a:lnTo>
                  <a:lnTo>
                    <a:pt x="88714" y="56246"/>
                  </a:lnTo>
                  <a:lnTo>
                    <a:pt x="127625" y="31487"/>
                  </a:lnTo>
                  <a:lnTo>
                    <a:pt x="171712" y="15702"/>
                  </a:lnTo>
                  <a:lnTo>
                    <a:pt x="219710" y="10159"/>
                  </a:lnTo>
                  <a:lnTo>
                    <a:pt x="268177" y="15702"/>
                  </a:lnTo>
                  <a:lnTo>
                    <a:pt x="312601" y="31487"/>
                  </a:lnTo>
                  <a:lnTo>
                    <a:pt x="351738" y="56246"/>
                  </a:lnTo>
                  <a:lnTo>
                    <a:pt x="384343" y="88714"/>
                  </a:lnTo>
                  <a:lnTo>
                    <a:pt x="409173" y="127625"/>
                  </a:lnTo>
                  <a:lnTo>
                    <a:pt x="424983" y="171712"/>
                  </a:lnTo>
                  <a:lnTo>
                    <a:pt x="430530" y="219709"/>
                  </a:lnTo>
                  <a:close/>
                </a:path>
                <a:path w="440690" h="440690">
                  <a:moveTo>
                    <a:pt x="0" y="0"/>
                  </a:moveTo>
                  <a:lnTo>
                    <a:pt x="0" y="0"/>
                  </a:lnTo>
                </a:path>
                <a:path w="440690" h="440690">
                  <a:moveTo>
                    <a:pt x="440690" y="440689"/>
                  </a:moveTo>
                  <a:lnTo>
                    <a:pt x="440690" y="440689"/>
                  </a:lnTo>
                </a:path>
              </a:pathLst>
            </a:custGeom>
            <a:ln w="10063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0" y="975360"/>
            <a:ext cx="5334000" cy="147320"/>
            <a:chOff x="0" y="975360"/>
            <a:chExt cx="5334000" cy="147320"/>
          </a:xfrm>
        </p:grpSpPr>
        <p:sp>
          <p:nvSpPr>
            <p:cNvPr id="11" name="object 11"/>
            <p:cNvSpPr/>
            <p:nvPr/>
          </p:nvSpPr>
          <p:spPr>
            <a:xfrm>
              <a:off x="0" y="975360"/>
              <a:ext cx="5334000" cy="146050"/>
            </a:xfrm>
            <a:custGeom>
              <a:avLst/>
              <a:gdLst/>
              <a:ahLst/>
              <a:cxnLst/>
              <a:rect l="l" t="t" r="r" b="b"/>
              <a:pathLst>
                <a:path w="5334000" h="146050">
                  <a:moveTo>
                    <a:pt x="0" y="146050"/>
                  </a:moveTo>
                  <a:lnTo>
                    <a:pt x="5334000" y="14605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605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975360"/>
              <a:ext cx="5334000" cy="147320"/>
            </a:xfrm>
            <a:custGeom>
              <a:avLst/>
              <a:gdLst/>
              <a:ahLst/>
              <a:cxnLst/>
              <a:rect l="l" t="t" r="r" b="b"/>
              <a:pathLst>
                <a:path w="5334000" h="147319">
                  <a:moveTo>
                    <a:pt x="0" y="146050"/>
                  </a:moveTo>
                  <a:lnTo>
                    <a:pt x="5334000" y="14605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6050"/>
                  </a:lnTo>
                  <a:close/>
                </a:path>
                <a:path w="5334000" h="147319">
                  <a:moveTo>
                    <a:pt x="0" y="0"/>
                  </a:moveTo>
                  <a:lnTo>
                    <a:pt x="0" y="0"/>
                  </a:lnTo>
                </a:path>
                <a:path w="5334000" h="147319">
                  <a:moveTo>
                    <a:pt x="5334000" y="147320"/>
                  </a:moveTo>
                  <a:lnTo>
                    <a:pt x="5334000" y="14732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0" y="6350"/>
            <a:ext cx="2540" cy="504190"/>
            <a:chOff x="0" y="6350"/>
            <a:chExt cx="2540" cy="504190"/>
          </a:xfrm>
        </p:grpSpPr>
        <p:sp>
          <p:nvSpPr>
            <p:cNvPr id="14" name="object 14"/>
            <p:cNvSpPr/>
            <p:nvPr/>
          </p:nvSpPr>
          <p:spPr>
            <a:xfrm>
              <a:off x="0" y="6350"/>
              <a:ext cx="2540" cy="502920"/>
            </a:xfrm>
            <a:custGeom>
              <a:avLst/>
              <a:gdLst/>
              <a:ahLst/>
              <a:cxnLst/>
              <a:rect l="l" t="t" r="r" b="b"/>
              <a:pathLst>
                <a:path w="2540" h="502920">
                  <a:moveTo>
                    <a:pt x="0" y="502920"/>
                  </a:moveTo>
                  <a:lnTo>
                    <a:pt x="2540" y="50292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50292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0" y="6350"/>
              <a:ext cx="2540" cy="504190"/>
            </a:xfrm>
            <a:custGeom>
              <a:avLst/>
              <a:gdLst/>
              <a:ahLst/>
              <a:cxnLst/>
              <a:rect l="l" t="t" r="r" b="b"/>
              <a:pathLst>
                <a:path w="2540" h="504190">
                  <a:moveTo>
                    <a:pt x="0" y="502920"/>
                  </a:moveTo>
                  <a:lnTo>
                    <a:pt x="2540" y="50292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502920"/>
                  </a:lnTo>
                  <a:close/>
                </a:path>
                <a:path w="2540" h="504190">
                  <a:moveTo>
                    <a:pt x="0" y="0"/>
                  </a:moveTo>
                  <a:lnTo>
                    <a:pt x="0" y="0"/>
                  </a:lnTo>
                </a:path>
                <a:path w="2540" h="504190">
                  <a:moveTo>
                    <a:pt x="2540" y="504190"/>
                  </a:moveTo>
                  <a:lnTo>
                    <a:pt x="2540" y="50419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0" y="7045959"/>
            <a:ext cx="2540" cy="504190"/>
            <a:chOff x="0" y="7045959"/>
            <a:chExt cx="2540" cy="504190"/>
          </a:xfrm>
        </p:grpSpPr>
        <p:sp>
          <p:nvSpPr>
            <p:cNvPr id="17" name="object 17"/>
            <p:cNvSpPr/>
            <p:nvPr/>
          </p:nvSpPr>
          <p:spPr>
            <a:xfrm>
              <a:off x="0" y="7045959"/>
              <a:ext cx="2540" cy="504190"/>
            </a:xfrm>
            <a:custGeom>
              <a:avLst/>
              <a:gdLst/>
              <a:ahLst/>
              <a:cxnLst/>
              <a:rect l="l" t="t" r="r" b="b"/>
              <a:pathLst>
                <a:path w="2540" h="504190">
                  <a:moveTo>
                    <a:pt x="0" y="504190"/>
                  </a:moveTo>
                  <a:lnTo>
                    <a:pt x="2540" y="50419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50419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7045959"/>
              <a:ext cx="2540" cy="504190"/>
            </a:xfrm>
            <a:custGeom>
              <a:avLst/>
              <a:gdLst/>
              <a:ahLst/>
              <a:cxnLst/>
              <a:rect l="l" t="t" r="r" b="b"/>
              <a:pathLst>
                <a:path w="2540" h="504190">
                  <a:moveTo>
                    <a:pt x="0" y="504190"/>
                  </a:moveTo>
                  <a:lnTo>
                    <a:pt x="2540" y="50419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504190"/>
                  </a:lnTo>
                  <a:close/>
                </a:path>
                <a:path w="2540" h="504190">
                  <a:moveTo>
                    <a:pt x="0" y="0"/>
                  </a:moveTo>
                  <a:lnTo>
                    <a:pt x="0" y="0"/>
                  </a:lnTo>
                </a:path>
                <a:path w="2540" h="504190">
                  <a:moveTo>
                    <a:pt x="2540" y="504190"/>
                  </a:moveTo>
                  <a:lnTo>
                    <a:pt x="2540" y="50419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370330" y="500380"/>
            <a:ext cx="317182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i="1" spc="-5" dirty="0">
                <a:solidFill>
                  <a:srgbClr val="D12229"/>
                </a:solidFill>
                <a:latin typeface="Calibri"/>
                <a:cs typeface="Calibri"/>
              </a:rPr>
              <a:t>PRIMO</a:t>
            </a:r>
            <a:r>
              <a:rPr sz="1600" i="1" spc="-2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600" i="1" spc="-15" dirty="0">
                <a:solidFill>
                  <a:srgbClr val="D12229"/>
                </a:solidFill>
                <a:latin typeface="Calibri"/>
                <a:cs typeface="Calibri"/>
              </a:rPr>
              <a:t>SOCCORSO</a:t>
            </a:r>
            <a:r>
              <a:rPr sz="1600" i="1" spc="-2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D12229"/>
                </a:solidFill>
                <a:latin typeface="Calibri"/>
                <a:cs typeface="Calibri"/>
              </a:rPr>
              <a:t>NORME</a:t>
            </a:r>
            <a:r>
              <a:rPr sz="1600" i="1" spc="-1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600" i="1" spc="-20" dirty="0">
                <a:solidFill>
                  <a:srgbClr val="D12229"/>
                </a:solidFill>
                <a:latin typeface="Calibri"/>
                <a:cs typeface="Calibri"/>
              </a:rPr>
              <a:t>PRINCIPALI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8929" y="1350009"/>
            <a:ext cx="4629785" cy="48895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50"/>
              </a:spcBef>
            </a:pPr>
            <a:r>
              <a:rPr sz="1000" i="1" u="sng" spc="-15" dirty="0">
                <a:solidFill>
                  <a:srgbClr val="FF0000"/>
                </a:solidFill>
                <a:latin typeface="Calibri"/>
                <a:cs typeface="Calibri"/>
              </a:rPr>
              <a:t>Per</a:t>
            </a:r>
            <a:r>
              <a:rPr sz="1000" i="1" u="sng" spc="7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primo</a:t>
            </a:r>
            <a:r>
              <a:rPr sz="1000" i="1" u="sng" spc="8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soccorso</a:t>
            </a:r>
            <a:r>
              <a:rPr sz="1000" i="1" u="sng" spc="8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si</a:t>
            </a:r>
            <a:r>
              <a:rPr sz="1000" i="1" u="sng" spc="8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intende</a:t>
            </a:r>
            <a:r>
              <a:rPr sz="1000" i="1" u="sng" spc="8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l’insieme</a:t>
            </a:r>
            <a:r>
              <a:rPr sz="1000" i="1" u="sng" spc="1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dei</a:t>
            </a:r>
            <a:r>
              <a:rPr sz="1000" i="1" u="sng" spc="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gesti</a:t>
            </a:r>
            <a:r>
              <a:rPr sz="1000" i="1" u="sng" spc="7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compiuti</a:t>
            </a:r>
            <a:r>
              <a:rPr sz="1000" i="1" u="sng" spc="8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al</a:t>
            </a:r>
            <a:r>
              <a:rPr sz="1000" i="1" u="sng" spc="8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ﬁne</a:t>
            </a:r>
            <a:r>
              <a:rPr sz="1000" i="1" u="sng" spc="8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1000" i="1" u="sng" spc="8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aiutare/soccorre</a:t>
            </a:r>
            <a:r>
              <a:rPr sz="1000" i="1" u="sng" spc="8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una </a:t>
            </a:r>
            <a:r>
              <a:rPr sz="1000" i="1" u="sng" spc="-2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persona</a:t>
            </a:r>
            <a:r>
              <a:rPr sz="1000" i="1" u="sng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che</a:t>
            </a:r>
            <a:r>
              <a:rPr sz="1000" i="1" u="sng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ha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 subito</a:t>
            </a:r>
            <a:r>
              <a:rPr sz="1000" i="1" u="sng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un infortunio grave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 e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 non.</a:t>
            </a:r>
            <a:endParaRPr sz="1000" u="sng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Il primo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 soccorso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ha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come 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obbiettivi:</a:t>
            </a:r>
            <a:endParaRPr sz="1000" u="sng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8929" y="1813559"/>
            <a:ext cx="889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86130" y="1813559"/>
            <a:ext cx="26543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10" dirty="0">
                <a:latin typeface="Calibri"/>
                <a:cs typeface="Calibri"/>
              </a:rPr>
              <a:t>Realizzazione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dei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provvedimenti,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20" dirty="0">
                <a:latin typeface="Calibri"/>
                <a:cs typeface="Calibri"/>
              </a:rPr>
              <a:t>Attivare</a:t>
            </a:r>
            <a:r>
              <a:rPr sz="1000" i="1" spc="-5" dirty="0">
                <a:latin typeface="Calibri"/>
                <a:cs typeface="Calibri"/>
              </a:rPr>
              <a:t> la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richiesta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soccorso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ai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soccorsi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avanzati.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8929" y="2270759"/>
            <a:ext cx="4678045" cy="4593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Calibri"/>
                <a:cs typeface="Calibri"/>
              </a:rPr>
              <a:t>I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riferimenti</a:t>
            </a:r>
            <a:r>
              <a:rPr sz="1000" i="1" spc="-5" dirty="0">
                <a:latin typeface="Calibri"/>
                <a:cs typeface="Calibri"/>
              </a:rPr>
              <a:t> normativi di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cui si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deve tener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conto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sono:</a:t>
            </a:r>
            <a:endParaRPr sz="10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000" i="1" spc="-20" dirty="0">
                <a:latin typeface="Calibri"/>
                <a:cs typeface="Calibri"/>
              </a:rPr>
              <a:t>D.LGS.</a:t>
            </a:r>
            <a:r>
              <a:rPr sz="1000" i="1" dirty="0">
                <a:latin typeface="Calibri"/>
                <a:cs typeface="Calibri"/>
              </a:rPr>
              <a:t> 9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APRILE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2008,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N.81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35" dirty="0">
                <a:latin typeface="Calibri"/>
                <a:cs typeface="Calibri"/>
              </a:rPr>
              <a:t>S.M.I.-CAP.</a:t>
            </a:r>
            <a:r>
              <a:rPr sz="1000" i="1" dirty="0">
                <a:latin typeface="Calibri"/>
                <a:cs typeface="Calibri"/>
              </a:rPr>
              <a:t> III </a:t>
            </a:r>
            <a:r>
              <a:rPr sz="1000" i="1" spc="-5" dirty="0">
                <a:latin typeface="Calibri"/>
                <a:cs typeface="Calibri"/>
              </a:rPr>
              <a:t>SEZ.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IV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“GESTIONE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EMERGENZE”</a:t>
            </a:r>
            <a:endParaRPr sz="10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Disposizioni</a:t>
            </a:r>
            <a:r>
              <a:rPr sz="1000" i="1" spc="-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generali:</a:t>
            </a:r>
            <a:endParaRPr sz="1000">
              <a:latin typeface="Calibri"/>
              <a:cs typeface="Calibri"/>
            </a:endParaRPr>
          </a:p>
          <a:p>
            <a:pPr marL="12700" marR="394970" algn="just">
              <a:lnSpc>
                <a:spcPct val="100000"/>
              </a:lnSpc>
              <a:tabLst>
                <a:tab pos="470534" algn="l"/>
                <a:tab pos="864235" algn="l"/>
              </a:tabLst>
            </a:pP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1)	</a:t>
            </a:r>
            <a:r>
              <a:rPr sz="1000" i="1" dirty="0">
                <a:latin typeface="Calibri"/>
                <a:cs typeface="Calibri"/>
              </a:rPr>
              <a:t>Al </a:t>
            </a:r>
            <a:r>
              <a:rPr sz="1000" i="1" spc="-5" dirty="0">
                <a:latin typeface="Calibri"/>
                <a:cs typeface="Calibri"/>
              </a:rPr>
              <a:t>ﬁne degli adempimenti </a:t>
            </a:r>
            <a:r>
              <a:rPr sz="1000" i="1" dirty="0">
                <a:latin typeface="Calibri"/>
                <a:cs typeface="Calibri"/>
              </a:rPr>
              <a:t>di cui </a:t>
            </a:r>
            <a:r>
              <a:rPr sz="1000" i="1" spc="-20" dirty="0">
                <a:latin typeface="Calibri"/>
                <a:cs typeface="Calibri"/>
              </a:rPr>
              <a:t>all’art. </a:t>
            </a:r>
            <a:r>
              <a:rPr sz="1000" i="1" spc="-5" dirty="0">
                <a:latin typeface="Calibri"/>
                <a:cs typeface="Calibri"/>
              </a:rPr>
              <a:t>18, comma 1, </a:t>
            </a:r>
            <a:r>
              <a:rPr sz="1000" i="1" spc="-15" dirty="0">
                <a:latin typeface="Calibri"/>
                <a:cs typeface="Calibri"/>
              </a:rPr>
              <a:t>lettera </a:t>
            </a:r>
            <a:r>
              <a:rPr sz="1000" i="1" spc="-5" dirty="0">
                <a:latin typeface="Calibri"/>
                <a:cs typeface="Calibri"/>
              </a:rPr>
              <a:t>t), il datore di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lavoro: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a.	</a:t>
            </a:r>
            <a:r>
              <a:rPr sz="1000" i="1" spc="-10" dirty="0">
                <a:latin typeface="Calibri"/>
                <a:cs typeface="Calibri"/>
              </a:rPr>
              <a:t>Organizza</a:t>
            </a:r>
            <a:r>
              <a:rPr sz="1000" i="1" spc="4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i</a:t>
            </a:r>
            <a:r>
              <a:rPr sz="1000" i="1" spc="4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necessari</a:t>
            </a:r>
            <a:r>
              <a:rPr sz="1000" i="1" spc="5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rapporti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4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i</a:t>
            </a:r>
            <a:r>
              <a:rPr sz="1000" i="1" spc="4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servizi</a:t>
            </a:r>
            <a:r>
              <a:rPr sz="1000" i="1" spc="5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pubblici</a:t>
            </a:r>
            <a:r>
              <a:rPr sz="1000" i="1" spc="5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competenti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del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pronto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soccor-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so,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salvataggio,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lotta </a:t>
            </a:r>
            <a:r>
              <a:rPr sz="1000" i="1" spc="-5" dirty="0">
                <a:latin typeface="Calibri"/>
                <a:cs typeface="Calibri"/>
              </a:rPr>
              <a:t>antincendio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gestione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dell’emergenza.</a:t>
            </a:r>
            <a:endParaRPr sz="1000">
              <a:latin typeface="Calibri"/>
              <a:cs typeface="Calibri"/>
            </a:endParaRPr>
          </a:p>
          <a:p>
            <a:pPr marL="12700" marR="5715" algn="just">
              <a:lnSpc>
                <a:spcPts val="1200"/>
              </a:lnSpc>
              <a:spcBef>
                <a:spcPts val="30"/>
              </a:spcBef>
              <a:buClr>
                <a:srgbClr val="D12229"/>
              </a:buClr>
              <a:buAutoNum type="alphaLcPeriod" startAt="2"/>
              <a:tabLst>
                <a:tab pos="470534" algn="l"/>
                <a:tab pos="471170" algn="l"/>
              </a:tabLst>
            </a:pPr>
            <a:r>
              <a:rPr sz="1000" i="1" spc="-5" dirty="0">
                <a:latin typeface="Calibri"/>
                <a:cs typeface="Calibri"/>
              </a:rPr>
              <a:t>Indicare </a:t>
            </a:r>
            <a:r>
              <a:rPr sz="1000" i="1" spc="-10" dirty="0">
                <a:latin typeface="Calibri"/>
                <a:cs typeface="Calibri"/>
              </a:rPr>
              <a:t>anticipatamente </a:t>
            </a:r>
            <a:r>
              <a:rPr sz="1000" i="1" dirty="0">
                <a:latin typeface="Calibri"/>
                <a:cs typeface="Calibri"/>
              </a:rPr>
              <a:t>i </a:t>
            </a:r>
            <a:r>
              <a:rPr sz="1000" i="1" spc="-5" dirty="0">
                <a:latin typeface="Calibri"/>
                <a:cs typeface="Calibri"/>
              </a:rPr>
              <a:t>lavoratori di </a:t>
            </a:r>
            <a:r>
              <a:rPr sz="1000" i="1" dirty="0">
                <a:latin typeface="Calibri"/>
                <a:cs typeface="Calibri"/>
              </a:rPr>
              <a:t>cui </a:t>
            </a:r>
            <a:r>
              <a:rPr sz="1000" i="1" spc="-20" dirty="0">
                <a:latin typeface="Calibri"/>
                <a:cs typeface="Calibri"/>
              </a:rPr>
              <a:t>all’art. </a:t>
            </a:r>
            <a:r>
              <a:rPr sz="1000" i="1" spc="-5" dirty="0">
                <a:latin typeface="Calibri"/>
                <a:cs typeface="Calibri"/>
              </a:rPr>
              <a:t>18, comma 1, </a:t>
            </a:r>
            <a:r>
              <a:rPr sz="1000" i="1" spc="-15" dirty="0">
                <a:latin typeface="Calibri"/>
                <a:cs typeface="Calibri"/>
              </a:rPr>
              <a:t>lettera </a:t>
            </a:r>
            <a:r>
              <a:rPr sz="1000" i="1" spc="-5" dirty="0">
                <a:latin typeface="Calibri"/>
                <a:cs typeface="Calibri"/>
              </a:rPr>
              <a:t>b) (ndr: in-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caricati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10" dirty="0">
                <a:latin typeface="Calibri"/>
                <a:cs typeface="Calibri"/>
              </a:rPr>
              <a:t>attuare </a:t>
            </a:r>
            <a:r>
              <a:rPr sz="1000" i="1" spc="-5" dirty="0">
                <a:latin typeface="Calibri"/>
                <a:cs typeface="Calibri"/>
              </a:rPr>
              <a:t>le misure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primo </a:t>
            </a:r>
            <a:r>
              <a:rPr sz="1000" i="1" spc="-10" dirty="0">
                <a:latin typeface="Calibri"/>
                <a:cs typeface="Calibri"/>
              </a:rPr>
              <a:t>soccorso, salvataggio, </a:t>
            </a:r>
            <a:r>
              <a:rPr sz="1000" i="1" spc="-20" dirty="0">
                <a:latin typeface="Calibri"/>
                <a:cs typeface="Calibri"/>
              </a:rPr>
              <a:t>lotta </a:t>
            </a:r>
            <a:r>
              <a:rPr sz="1000" i="1" spc="-10" dirty="0">
                <a:latin typeface="Calibri"/>
                <a:cs typeface="Calibri"/>
              </a:rPr>
              <a:t>antincendio, </a:t>
            </a:r>
            <a:r>
              <a:rPr sz="1000" i="1" spc="-5" dirty="0">
                <a:latin typeface="Calibri"/>
                <a:cs typeface="Calibri"/>
              </a:rPr>
              <a:t>prevenzione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incendi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-5" dirty="0">
                <a:latin typeface="Calibri"/>
                <a:cs typeface="Calibri"/>
              </a:rPr>
              <a:t> gestione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dell’emergenza.).</a:t>
            </a:r>
            <a:endParaRPr sz="1000">
              <a:latin typeface="Calibri"/>
              <a:cs typeface="Calibri"/>
            </a:endParaRPr>
          </a:p>
          <a:p>
            <a:pPr marL="12700" marR="50165" algn="just">
              <a:lnSpc>
                <a:spcPts val="1200"/>
              </a:lnSpc>
              <a:buClr>
                <a:srgbClr val="D12229"/>
              </a:buClr>
              <a:buAutoNum type="alphaLcPeriod" startAt="2"/>
              <a:tabLst>
                <a:tab pos="470534" algn="l"/>
                <a:tab pos="471170" algn="l"/>
              </a:tabLst>
            </a:pPr>
            <a:r>
              <a:rPr sz="1000" i="1" spc="-10" dirty="0">
                <a:latin typeface="Calibri"/>
                <a:cs typeface="Calibri"/>
              </a:rPr>
              <a:t>Informare </a:t>
            </a:r>
            <a:r>
              <a:rPr sz="1000" i="1" spc="-15" dirty="0">
                <a:latin typeface="Calibri"/>
                <a:cs typeface="Calibri"/>
              </a:rPr>
              <a:t>tutti </a:t>
            </a:r>
            <a:r>
              <a:rPr sz="1000" i="1" dirty="0">
                <a:latin typeface="Calibri"/>
                <a:cs typeface="Calibri"/>
              </a:rPr>
              <a:t>i </a:t>
            </a:r>
            <a:r>
              <a:rPr sz="1000" i="1" spc="-5" dirty="0">
                <a:latin typeface="Calibri"/>
                <a:cs typeface="Calibri"/>
              </a:rPr>
              <a:t>lavoratori </a:t>
            </a:r>
            <a:r>
              <a:rPr sz="1000" i="1" dirty="0">
                <a:latin typeface="Calibri"/>
                <a:cs typeface="Calibri"/>
              </a:rPr>
              <a:t>che </a:t>
            </a:r>
            <a:r>
              <a:rPr sz="1000" i="1" spc="-5" dirty="0">
                <a:latin typeface="Calibri"/>
                <a:cs typeface="Calibri"/>
              </a:rPr>
              <a:t>possono essere </a:t>
            </a:r>
            <a:r>
              <a:rPr sz="1000" i="1" spc="-10" dirty="0">
                <a:latin typeface="Calibri"/>
                <a:cs typeface="Calibri"/>
              </a:rPr>
              <a:t>esposti </a:t>
            </a:r>
            <a:r>
              <a:rPr sz="1000" i="1" dirty="0">
                <a:latin typeface="Calibri"/>
                <a:cs typeface="Calibri"/>
              </a:rPr>
              <a:t>ad un </a:t>
            </a:r>
            <a:r>
              <a:rPr sz="1000" i="1" spc="-5" dirty="0">
                <a:latin typeface="Calibri"/>
                <a:cs typeface="Calibri"/>
              </a:rPr>
              <a:t>pericolo grave ed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immediato</a:t>
            </a:r>
            <a:r>
              <a:rPr sz="1000" i="1" dirty="0">
                <a:latin typeface="Calibri"/>
                <a:cs typeface="Calibri"/>
              </a:rPr>
              <a:t> ed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i </a:t>
            </a:r>
            <a:r>
              <a:rPr sz="1000" i="1" spc="-5" dirty="0">
                <a:latin typeface="Calibri"/>
                <a:cs typeface="Calibri"/>
              </a:rPr>
              <a:t>comportamenti da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adottare.</a:t>
            </a:r>
            <a:endParaRPr sz="1000">
              <a:latin typeface="Calibri"/>
              <a:cs typeface="Calibri"/>
            </a:endParaRPr>
          </a:p>
          <a:p>
            <a:pPr marL="12700" marR="33020" algn="just">
              <a:lnSpc>
                <a:spcPts val="1200"/>
              </a:lnSpc>
              <a:buClr>
                <a:srgbClr val="D12229"/>
              </a:buClr>
              <a:buAutoNum type="alphaLcPeriod" startAt="2"/>
              <a:tabLst>
                <a:tab pos="470534" algn="l"/>
                <a:tab pos="471170" algn="l"/>
              </a:tabLst>
            </a:pPr>
            <a:r>
              <a:rPr sz="1000" i="1" spc="-5" dirty="0">
                <a:latin typeface="Calibri"/>
                <a:cs typeface="Calibri"/>
              </a:rPr>
              <a:t>Programma gli </a:t>
            </a:r>
            <a:r>
              <a:rPr sz="1000" i="1" spc="-10" dirty="0">
                <a:latin typeface="Calibri"/>
                <a:cs typeface="Calibri"/>
              </a:rPr>
              <a:t>interventi, </a:t>
            </a:r>
            <a:r>
              <a:rPr sz="1000" i="1" spc="-5" dirty="0">
                <a:latin typeface="Calibri"/>
                <a:cs typeface="Calibri"/>
              </a:rPr>
              <a:t>prende </a:t>
            </a:r>
            <a:r>
              <a:rPr sz="1000" i="1" dirty="0">
                <a:latin typeface="Calibri"/>
                <a:cs typeface="Calibri"/>
              </a:rPr>
              <a:t>i </a:t>
            </a:r>
            <a:r>
              <a:rPr sz="1000" i="1" spc="-5" dirty="0">
                <a:latin typeface="Calibri"/>
                <a:cs typeface="Calibri"/>
              </a:rPr>
              <a:t>provvedimenti </a:t>
            </a:r>
            <a:r>
              <a:rPr sz="1000" i="1" dirty="0">
                <a:latin typeface="Calibri"/>
                <a:cs typeface="Calibri"/>
              </a:rPr>
              <a:t>e dà </a:t>
            </a:r>
            <a:r>
              <a:rPr sz="1000" i="1" spc="-5" dirty="0">
                <a:latin typeface="Calibri"/>
                <a:cs typeface="Calibri"/>
              </a:rPr>
              <a:t>istruzioni </a:t>
            </a:r>
            <a:r>
              <a:rPr sz="1000" i="1" spc="-10" dirty="0">
                <a:latin typeface="Calibri"/>
                <a:cs typeface="Calibri"/>
              </a:rPr>
              <a:t>affinché </a:t>
            </a:r>
            <a:r>
              <a:rPr sz="1000" i="1" dirty="0">
                <a:latin typeface="Calibri"/>
                <a:cs typeface="Calibri"/>
              </a:rPr>
              <a:t>i </a:t>
            </a:r>
            <a:r>
              <a:rPr sz="1000" i="1" spc="-5" dirty="0">
                <a:latin typeface="Calibri"/>
                <a:cs typeface="Calibri"/>
              </a:rPr>
              <a:t>lavora-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tori,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 caso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grave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pericolo,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possano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cessare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l’attività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per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mettersi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sicuro.</a:t>
            </a:r>
            <a:endParaRPr sz="1000">
              <a:latin typeface="Calibri"/>
              <a:cs typeface="Calibri"/>
            </a:endParaRPr>
          </a:p>
          <a:p>
            <a:pPr marL="12700" marR="13970" algn="just">
              <a:lnSpc>
                <a:spcPts val="1190"/>
              </a:lnSpc>
              <a:spcBef>
                <a:spcPts val="5"/>
              </a:spcBef>
              <a:buClr>
                <a:srgbClr val="D12229"/>
              </a:buClr>
              <a:buAutoNum type="alphaLcPeriod" startAt="2"/>
              <a:tabLst>
                <a:tab pos="470534" algn="l"/>
                <a:tab pos="471170" algn="l"/>
              </a:tabLst>
            </a:pPr>
            <a:r>
              <a:rPr sz="1000" i="1" spc="-15" dirty="0">
                <a:latin typeface="Calibri"/>
                <a:cs typeface="Calibri"/>
              </a:rPr>
              <a:t>Adotta </a:t>
            </a:r>
            <a:r>
              <a:rPr sz="1000" i="1" dirty="0">
                <a:latin typeface="Calibri"/>
                <a:cs typeface="Calibri"/>
              </a:rPr>
              <a:t>i </a:t>
            </a:r>
            <a:r>
              <a:rPr sz="1000" i="1" spc="-5" dirty="0">
                <a:latin typeface="Calibri"/>
                <a:cs typeface="Calibri"/>
              </a:rPr>
              <a:t>provvedimenti necessari </a:t>
            </a:r>
            <a:r>
              <a:rPr sz="1000" i="1" spc="-10" dirty="0">
                <a:latin typeface="Calibri"/>
                <a:cs typeface="Calibri"/>
              </a:rPr>
              <a:t>affinché </a:t>
            </a:r>
            <a:r>
              <a:rPr sz="1000" i="1" spc="-15" dirty="0">
                <a:latin typeface="Calibri"/>
                <a:cs typeface="Calibri"/>
              </a:rPr>
              <a:t>tutti </a:t>
            </a:r>
            <a:r>
              <a:rPr sz="1000" i="1" dirty="0">
                <a:latin typeface="Calibri"/>
                <a:cs typeface="Calibri"/>
              </a:rPr>
              <a:t>i </a:t>
            </a:r>
            <a:r>
              <a:rPr sz="1000" i="1" spc="-5" dirty="0">
                <a:latin typeface="Calibri"/>
                <a:cs typeface="Calibri"/>
              </a:rPr>
              <a:t>lavoratori, in </a:t>
            </a:r>
            <a:r>
              <a:rPr sz="1000" i="1" spc="-10" dirty="0">
                <a:latin typeface="Calibri"/>
                <a:cs typeface="Calibri"/>
              </a:rPr>
              <a:t>caso </a:t>
            </a:r>
            <a:r>
              <a:rPr sz="1000" i="1" spc="-5" dirty="0">
                <a:latin typeface="Calibri"/>
                <a:cs typeface="Calibri"/>
              </a:rPr>
              <a:t>di grave perico-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lo,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possano prendere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misure adeguate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per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evitare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conseguenze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tale pericolo.</a:t>
            </a:r>
            <a:endParaRPr sz="1000">
              <a:latin typeface="Calibri"/>
              <a:cs typeface="Calibri"/>
            </a:endParaRPr>
          </a:p>
          <a:p>
            <a:pPr marL="12700" marR="5080" algn="just">
              <a:lnSpc>
                <a:spcPts val="1200"/>
              </a:lnSpc>
              <a:spcBef>
                <a:spcPts val="5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e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bis.</a:t>
            </a:r>
            <a:r>
              <a:rPr sz="1000" i="1" spc="32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33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Garantisce</a:t>
            </a:r>
            <a:r>
              <a:rPr sz="1000" i="1" spc="204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 presenza</a:t>
            </a:r>
            <a:r>
              <a:rPr sz="1000" i="1" spc="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 mezzi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estinzione idonei alla</a:t>
            </a:r>
            <a:r>
              <a:rPr sz="1000" i="1" spc="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classe d’incendio </a:t>
            </a:r>
            <a:r>
              <a:rPr sz="1000" i="1" dirty="0">
                <a:latin typeface="Calibri"/>
                <a:cs typeface="Calibri"/>
              </a:rPr>
              <a:t>e al 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livello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rischio presenti sul luogo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10" dirty="0">
                <a:latin typeface="Calibri"/>
                <a:cs typeface="Calibri"/>
              </a:rPr>
              <a:t>lavoro, </a:t>
            </a:r>
            <a:r>
              <a:rPr sz="1000" i="1" spc="-5" dirty="0">
                <a:latin typeface="Calibri"/>
                <a:cs typeface="Calibri"/>
              </a:rPr>
              <a:t>tenendo </a:t>
            </a:r>
            <a:r>
              <a:rPr sz="1000" i="1" spc="-10" dirty="0">
                <a:latin typeface="Calibri"/>
                <a:cs typeface="Calibri"/>
              </a:rPr>
              <a:t>conto </a:t>
            </a:r>
            <a:r>
              <a:rPr sz="1000" i="1" spc="-5" dirty="0">
                <a:latin typeface="Calibri"/>
                <a:cs typeface="Calibri"/>
              </a:rPr>
              <a:t>delle condizioni in cui possono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essere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usati.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Quest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’obbligo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applica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anche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agli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impianti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estinzione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ﬁssi,</a:t>
            </a:r>
            <a:r>
              <a:rPr sz="1000" i="1" spc="-5" dirty="0">
                <a:latin typeface="Calibri"/>
                <a:cs typeface="Calibri"/>
              </a:rPr>
              <a:t> manuali</a:t>
            </a:r>
            <a:r>
              <a:rPr sz="1000" i="1" dirty="0">
                <a:latin typeface="Calibri"/>
                <a:cs typeface="Calibri"/>
              </a:rPr>
              <a:t> ed 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automatici.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750">
              <a:latin typeface="Calibri"/>
              <a:cs typeface="Calibri"/>
            </a:endParaRPr>
          </a:p>
          <a:p>
            <a:pPr marL="12700" marR="6350" algn="just">
              <a:lnSpc>
                <a:spcPct val="105800"/>
              </a:lnSpc>
              <a:spcBef>
                <a:spcPts val="5"/>
              </a:spcBef>
              <a:buAutoNum type="arabicParenR" startAt="2"/>
              <a:tabLst>
                <a:tab pos="411480" algn="l"/>
              </a:tabLst>
            </a:pPr>
            <a:r>
              <a:rPr sz="1000" i="1" dirty="0">
                <a:latin typeface="Calibri"/>
                <a:cs typeface="Calibri"/>
              </a:rPr>
              <a:t>Al </a:t>
            </a:r>
            <a:r>
              <a:rPr sz="1000" i="1" spc="-5" dirty="0">
                <a:latin typeface="Calibri"/>
                <a:cs typeface="Calibri"/>
              </a:rPr>
              <a:t>ﬁne di ciò che </a:t>
            </a:r>
            <a:r>
              <a:rPr sz="1000" i="1" spc="-20" dirty="0">
                <a:latin typeface="Calibri"/>
                <a:cs typeface="Calibri"/>
              </a:rPr>
              <a:t>l’articolo</a:t>
            </a:r>
            <a:r>
              <a:rPr sz="1000" i="1" spc="18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46 comma 1, </a:t>
            </a:r>
            <a:r>
              <a:rPr sz="1000" i="1" spc="-15" dirty="0">
                <a:latin typeface="Calibri"/>
                <a:cs typeface="Calibri"/>
              </a:rPr>
              <a:t>lettera </a:t>
            </a:r>
            <a:r>
              <a:rPr sz="1000" i="1" dirty="0">
                <a:latin typeface="Calibri"/>
                <a:cs typeface="Calibri"/>
              </a:rPr>
              <a:t>b) </a:t>
            </a:r>
            <a:r>
              <a:rPr sz="1000" i="1" spc="-5" dirty="0">
                <a:latin typeface="Calibri"/>
                <a:cs typeface="Calibri"/>
              </a:rPr>
              <a:t>dice, il datore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lavoro </a:t>
            </a:r>
            <a:r>
              <a:rPr sz="1000" i="1" spc="-10" dirty="0">
                <a:latin typeface="Calibri"/>
                <a:cs typeface="Calibri"/>
              </a:rPr>
              <a:t>deve </a:t>
            </a:r>
            <a:r>
              <a:rPr sz="1000" i="1" spc="-5" dirty="0">
                <a:latin typeface="Calibri"/>
                <a:cs typeface="Calibri"/>
              </a:rPr>
              <a:t> essere</a:t>
            </a:r>
            <a:r>
              <a:rPr sz="1000" i="1" spc="15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16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conoscenza</a:t>
            </a:r>
            <a:r>
              <a:rPr sz="1000" i="1" spc="17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16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quanto</a:t>
            </a:r>
            <a:r>
              <a:rPr sz="1000" i="1" spc="16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l’azienda</a:t>
            </a:r>
            <a:r>
              <a:rPr sz="1000" i="1" spc="16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o</a:t>
            </a:r>
            <a:r>
              <a:rPr sz="1000" i="1" spc="16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15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luogo</a:t>
            </a:r>
            <a:r>
              <a:rPr sz="1000" i="1" spc="16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sia</a:t>
            </a:r>
            <a:r>
              <a:rPr sz="1000" i="1" spc="16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grande,</a:t>
            </a:r>
            <a:r>
              <a:rPr sz="1000" i="1" spc="15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quindi,</a:t>
            </a:r>
            <a:r>
              <a:rPr sz="1000" i="1" spc="17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tenere</a:t>
            </a:r>
            <a:r>
              <a:rPr sz="1000" i="1" spc="15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conto</a:t>
            </a:r>
            <a:r>
              <a:rPr sz="1000" i="1" spc="16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dei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rischi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cui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può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incombere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secondo</a:t>
            </a:r>
            <a:r>
              <a:rPr sz="1000" i="1" dirty="0">
                <a:latin typeface="Calibri"/>
                <a:cs typeface="Calibri"/>
              </a:rPr>
              <a:t> i </a:t>
            </a:r>
            <a:r>
              <a:rPr sz="1000" i="1" spc="-10" dirty="0">
                <a:latin typeface="Calibri"/>
                <a:cs typeface="Calibri"/>
              </a:rPr>
              <a:t>criteri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previsti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nei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decreti dello </a:t>
            </a:r>
            <a:r>
              <a:rPr sz="1000" i="1" spc="-10" dirty="0">
                <a:latin typeface="Calibri"/>
                <a:cs typeface="Calibri"/>
              </a:rPr>
              <a:t>stesso.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AutoNum type="arabicParenR" startAt="2"/>
            </a:pPr>
            <a:endParaRPr sz="800">
              <a:latin typeface="Calibri"/>
              <a:cs typeface="Calibri"/>
            </a:endParaRPr>
          </a:p>
          <a:p>
            <a:pPr marL="12700" marR="5080" algn="just">
              <a:lnSpc>
                <a:spcPct val="104200"/>
              </a:lnSpc>
              <a:buClr>
                <a:srgbClr val="D12229"/>
              </a:buClr>
              <a:buAutoNum type="arabicParenR" startAt="2"/>
              <a:tabLst>
                <a:tab pos="414020" algn="l"/>
              </a:tabLst>
            </a:pPr>
            <a:r>
              <a:rPr sz="1000" i="1" dirty="0">
                <a:latin typeface="Calibri"/>
                <a:cs typeface="Calibri"/>
              </a:rPr>
              <a:t>I </a:t>
            </a:r>
            <a:r>
              <a:rPr sz="1000" i="1" spc="-5" dirty="0">
                <a:latin typeface="Calibri"/>
                <a:cs typeface="Calibri"/>
              </a:rPr>
              <a:t>dipendenti non </a:t>
            </a:r>
            <a:r>
              <a:rPr sz="1000" i="1" spc="-10" dirty="0">
                <a:latin typeface="Calibri"/>
                <a:cs typeface="Calibri"/>
              </a:rPr>
              <a:t>possono, </a:t>
            </a:r>
            <a:r>
              <a:rPr sz="1000" i="1" spc="-5" dirty="0">
                <a:latin typeface="Calibri"/>
                <a:cs typeface="Calibri"/>
              </a:rPr>
              <a:t>se non </a:t>
            </a:r>
            <a:r>
              <a:rPr sz="1000" i="1" dirty="0">
                <a:latin typeface="Calibri"/>
                <a:cs typeface="Calibri"/>
              </a:rPr>
              <a:t>per </a:t>
            </a:r>
            <a:r>
              <a:rPr sz="1000" i="1" spc="-10" dirty="0">
                <a:latin typeface="Calibri"/>
                <a:cs typeface="Calibri"/>
              </a:rPr>
              <a:t>giusta </a:t>
            </a:r>
            <a:r>
              <a:rPr sz="1000" i="1" spc="-5" dirty="0">
                <a:latin typeface="Calibri"/>
                <a:cs typeface="Calibri"/>
              </a:rPr>
              <a:t>causa, </a:t>
            </a:r>
            <a:r>
              <a:rPr sz="1000" i="1" dirty="0">
                <a:latin typeface="Calibri"/>
                <a:cs typeface="Calibri"/>
              </a:rPr>
              <a:t>non </a:t>
            </a:r>
            <a:r>
              <a:rPr sz="1000" i="1" spc="-10" dirty="0">
                <a:latin typeface="Calibri"/>
                <a:cs typeface="Calibri"/>
              </a:rPr>
              <a:t>attenersi </a:t>
            </a:r>
            <a:r>
              <a:rPr sz="1000" i="1" dirty="0">
                <a:latin typeface="Calibri"/>
                <a:cs typeface="Calibri"/>
              </a:rPr>
              <a:t>a </a:t>
            </a:r>
            <a:r>
              <a:rPr sz="1000" i="1" spc="-5" dirty="0">
                <a:latin typeface="Calibri"/>
                <a:cs typeface="Calibri"/>
              </a:rPr>
              <a:t>ciò che </a:t>
            </a:r>
            <a:r>
              <a:rPr sz="1000" i="1" spc="-15" dirty="0">
                <a:latin typeface="Calibri"/>
                <a:cs typeface="Calibri"/>
              </a:rPr>
              <a:t>l’articolo 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46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comma </a:t>
            </a:r>
            <a:r>
              <a:rPr sz="1000" i="1" dirty="0">
                <a:latin typeface="Calibri"/>
                <a:cs typeface="Calibri"/>
              </a:rPr>
              <a:t>1 </a:t>
            </a:r>
            <a:r>
              <a:rPr sz="1000" i="1" spc="-15" dirty="0">
                <a:latin typeface="Calibri"/>
                <a:cs typeface="Calibri"/>
              </a:rPr>
              <a:t>lettera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b)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decreta. Essi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devono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essere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formati,</a:t>
            </a:r>
            <a:r>
              <a:rPr sz="1000" i="1" spc="204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devono</a:t>
            </a:r>
            <a:r>
              <a:rPr sz="1000" i="1" spc="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coprire</a:t>
            </a:r>
            <a:r>
              <a:rPr sz="1000" i="1" spc="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 numero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per- </a:t>
            </a:r>
            <a:r>
              <a:rPr sz="1000" i="1" spc="-5" dirty="0">
                <a:latin typeface="Calibri"/>
                <a:cs typeface="Calibri"/>
              </a:rPr>
              <a:t>sone necessarie </a:t>
            </a:r>
            <a:r>
              <a:rPr sz="1000" i="1" dirty="0">
                <a:latin typeface="Calibri"/>
                <a:cs typeface="Calibri"/>
              </a:rPr>
              <a:t>per </a:t>
            </a:r>
            <a:r>
              <a:rPr sz="1000" i="1" spc="-10" dirty="0">
                <a:latin typeface="Calibri"/>
                <a:cs typeface="Calibri"/>
              </a:rPr>
              <a:t>evitare, </a:t>
            </a:r>
            <a:r>
              <a:rPr sz="1000" i="1" spc="-5" dirty="0">
                <a:latin typeface="Calibri"/>
                <a:cs typeface="Calibri"/>
              </a:rPr>
              <a:t>prevenire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intervenire in caso di emergenza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devono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avere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attrezzature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adeguate.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AutoNum type="arabicParenR" startAt="2"/>
            </a:pPr>
            <a:endParaRPr sz="950">
              <a:latin typeface="Calibri"/>
              <a:cs typeface="Calibri"/>
            </a:endParaRPr>
          </a:p>
          <a:p>
            <a:pPr marL="459740" indent="-447040" algn="just">
              <a:lnSpc>
                <a:spcPct val="100000"/>
              </a:lnSpc>
              <a:buClr>
                <a:srgbClr val="D12229"/>
              </a:buClr>
              <a:buAutoNum type="arabicParenR" startAt="2"/>
              <a:tabLst>
                <a:tab pos="459105" algn="l"/>
                <a:tab pos="459740" algn="l"/>
              </a:tabLst>
            </a:pP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datore</a:t>
            </a:r>
            <a:r>
              <a:rPr sz="1000" i="1" dirty="0">
                <a:latin typeface="Calibri"/>
                <a:cs typeface="Calibri"/>
              </a:rPr>
              <a:t> di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lavoro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non deve,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eccetto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per</a:t>
            </a:r>
            <a:r>
              <a:rPr sz="1000" i="1" spc="-10" dirty="0">
                <a:latin typeface="Calibri"/>
                <a:cs typeface="Calibri"/>
              </a:rPr>
              <a:t> giusta</a:t>
            </a:r>
            <a:r>
              <a:rPr sz="1000" i="1" spc="-5" dirty="0">
                <a:latin typeface="Calibri"/>
                <a:cs typeface="Calibri"/>
              </a:rPr>
              <a:t> causa,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chiedere </a:t>
            </a:r>
            <a:r>
              <a:rPr sz="1000" i="1" dirty="0">
                <a:latin typeface="Calibri"/>
                <a:cs typeface="Calibri"/>
              </a:rPr>
              <a:t>ai </a:t>
            </a:r>
            <a:r>
              <a:rPr sz="1000" i="1" spc="-5" dirty="0">
                <a:latin typeface="Calibri"/>
                <a:cs typeface="Calibri"/>
              </a:rPr>
              <a:t>dipendenti </a:t>
            </a:r>
            <a:r>
              <a:rPr sz="1000" i="1" dirty="0">
                <a:latin typeface="Calibri"/>
                <a:cs typeface="Calibri"/>
              </a:rPr>
              <a:t>di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77740" y="703580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 MT"/>
                <a:cs typeface="Arial MT"/>
              </a:rPr>
              <a:t>1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90189" y="1412239"/>
            <a:ext cx="2185669" cy="2246629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327659" y="6946936"/>
            <a:ext cx="330200" cy="336550"/>
            <a:chOff x="327659" y="6946936"/>
            <a:chExt cx="330200" cy="336550"/>
          </a:xfrm>
        </p:grpSpPr>
        <p:sp>
          <p:nvSpPr>
            <p:cNvPr id="4" name="object 4"/>
            <p:cNvSpPr/>
            <p:nvPr/>
          </p:nvSpPr>
          <p:spPr>
            <a:xfrm>
              <a:off x="335279" y="6958330"/>
              <a:ext cx="314960" cy="314960"/>
            </a:xfrm>
            <a:custGeom>
              <a:avLst/>
              <a:gdLst/>
              <a:ahLst/>
              <a:cxnLst/>
              <a:rect l="l" t="t" r="r" b="b"/>
              <a:pathLst>
                <a:path w="314959" h="314959">
                  <a:moveTo>
                    <a:pt x="157479" y="0"/>
                  </a:moveTo>
                  <a:lnTo>
                    <a:pt x="107452" y="7965"/>
                  </a:lnTo>
                  <a:lnTo>
                    <a:pt x="64190" y="30195"/>
                  </a:lnTo>
                  <a:lnTo>
                    <a:pt x="30195" y="64190"/>
                  </a:lnTo>
                  <a:lnTo>
                    <a:pt x="7965" y="107452"/>
                  </a:lnTo>
                  <a:lnTo>
                    <a:pt x="0" y="157480"/>
                  </a:lnTo>
                  <a:lnTo>
                    <a:pt x="7965" y="207020"/>
                  </a:lnTo>
                  <a:lnTo>
                    <a:pt x="30195" y="250220"/>
                  </a:lnTo>
                  <a:lnTo>
                    <a:pt x="64190" y="284398"/>
                  </a:lnTo>
                  <a:lnTo>
                    <a:pt x="107452" y="306872"/>
                  </a:lnTo>
                  <a:lnTo>
                    <a:pt x="157479" y="314960"/>
                  </a:lnTo>
                  <a:lnTo>
                    <a:pt x="207020" y="306872"/>
                  </a:lnTo>
                  <a:lnTo>
                    <a:pt x="250220" y="284398"/>
                  </a:lnTo>
                  <a:lnTo>
                    <a:pt x="284398" y="250220"/>
                  </a:lnTo>
                  <a:lnTo>
                    <a:pt x="306872" y="207020"/>
                  </a:lnTo>
                  <a:lnTo>
                    <a:pt x="314960" y="157480"/>
                  </a:lnTo>
                  <a:lnTo>
                    <a:pt x="306872" y="107452"/>
                  </a:lnTo>
                  <a:lnTo>
                    <a:pt x="284398" y="64190"/>
                  </a:lnTo>
                  <a:lnTo>
                    <a:pt x="250220" y="30195"/>
                  </a:lnTo>
                  <a:lnTo>
                    <a:pt x="207020" y="7965"/>
                  </a:lnTo>
                  <a:lnTo>
                    <a:pt x="157479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35279" y="6958330"/>
              <a:ext cx="314960" cy="314960"/>
            </a:xfrm>
            <a:custGeom>
              <a:avLst/>
              <a:gdLst/>
              <a:ahLst/>
              <a:cxnLst/>
              <a:rect l="l" t="t" r="r" b="b"/>
              <a:pathLst>
                <a:path w="314959" h="314959">
                  <a:moveTo>
                    <a:pt x="314960" y="157480"/>
                  </a:moveTo>
                  <a:lnTo>
                    <a:pt x="306872" y="207020"/>
                  </a:lnTo>
                  <a:lnTo>
                    <a:pt x="284398" y="250220"/>
                  </a:lnTo>
                  <a:lnTo>
                    <a:pt x="250220" y="284398"/>
                  </a:lnTo>
                  <a:lnTo>
                    <a:pt x="207020" y="306872"/>
                  </a:lnTo>
                  <a:lnTo>
                    <a:pt x="157479" y="314960"/>
                  </a:lnTo>
                  <a:lnTo>
                    <a:pt x="107452" y="306872"/>
                  </a:lnTo>
                  <a:lnTo>
                    <a:pt x="64190" y="284398"/>
                  </a:lnTo>
                  <a:lnTo>
                    <a:pt x="30195" y="250220"/>
                  </a:lnTo>
                  <a:lnTo>
                    <a:pt x="7965" y="207020"/>
                  </a:lnTo>
                  <a:lnTo>
                    <a:pt x="0" y="157480"/>
                  </a:lnTo>
                  <a:lnTo>
                    <a:pt x="7965" y="107452"/>
                  </a:lnTo>
                  <a:lnTo>
                    <a:pt x="30195" y="64190"/>
                  </a:lnTo>
                  <a:lnTo>
                    <a:pt x="64190" y="30195"/>
                  </a:lnTo>
                  <a:lnTo>
                    <a:pt x="107452" y="7965"/>
                  </a:lnTo>
                  <a:lnTo>
                    <a:pt x="157479" y="0"/>
                  </a:lnTo>
                  <a:lnTo>
                    <a:pt x="207020" y="7965"/>
                  </a:lnTo>
                  <a:lnTo>
                    <a:pt x="250220" y="30195"/>
                  </a:lnTo>
                  <a:lnTo>
                    <a:pt x="284398" y="64190"/>
                  </a:lnTo>
                  <a:lnTo>
                    <a:pt x="306872" y="107452"/>
                  </a:lnTo>
                  <a:lnTo>
                    <a:pt x="314960" y="157480"/>
                  </a:lnTo>
                  <a:close/>
                </a:path>
                <a:path w="314959" h="314959">
                  <a:moveTo>
                    <a:pt x="0" y="0"/>
                  </a:moveTo>
                  <a:lnTo>
                    <a:pt x="0" y="0"/>
                  </a:lnTo>
                </a:path>
                <a:path w="314959" h="314959">
                  <a:moveTo>
                    <a:pt x="314960" y="314960"/>
                  </a:moveTo>
                  <a:lnTo>
                    <a:pt x="314960" y="31496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7659" y="6950710"/>
              <a:ext cx="330200" cy="328930"/>
            </a:xfrm>
            <a:custGeom>
              <a:avLst/>
              <a:gdLst/>
              <a:ahLst/>
              <a:cxnLst/>
              <a:rect l="l" t="t" r="r" b="b"/>
              <a:pathLst>
                <a:path w="330200" h="328929">
                  <a:moveTo>
                    <a:pt x="322580" y="163830"/>
                  </a:moveTo>
                  <a:lnTo>
                    <a:pt x="314492" y="213370"/>
                  </a:lnTo>
                  <a:lnTo>
                    <a:pt x="292018" y="256570"/>
                  </a:lnTo>
                  <a:lnTo>
                    <a:pt x="257840" y="290748"/>
                  </a:lnTo>
                  <a:lnTo>
                    <a:pt x="214640" y="313222"/>
                  </a:lnTo>
                  <a:lnTo>
                    <a:pt x="165099" y="321310"/>
                  </a:lnTo>
                  <a:lnTo>
                    <a:pt x="115072" y="313222"/>
                  </a:lnTo>
                  <a:lnTo>
                    <a:pt x="71810" y="290748"/>
                  </a:lnTo>
                  <a:lnTo>
                    <a:pt x="37815" y="256570"/>
                  </a:lnTo>
                  <a:lnTo>
                    <a:pt x="15585" y="213370"/>
                  </a:lnTo>
                  <a:lnTo>
                    <a:pt x="7619" y="163830"/>
                  </a:lnTo>
                  <a:lnTo>
                    <a:pt x="15585" y="114421"/>
                  </a:lnTo>
                  <a:lnTo>
                    <a:pt x="37815" y="71536"/>
                  </a:lnTo>
                  <a:lnTo>
                    <a:pt x="71810" y="37734"/>
                  </a:lnTo>
                  <a:lnTo>
                    <a:pt x="115072" y="15575"/>
                  </a:lnTo>
                  <a:lnTo>
                    <a:pt x="165099" y="7620"/>
                  </a:lnTo>
                  <a:lnTo>
                    <a:pt x="214640" y="15575"/>
                  </a:lnTo>
                  <a:lnTo>
                    <a:pt x="257840" y="37734"/>
                  </a:lnTo>
                  <a:lnTo>
                    <a:pt x="292018" y="71536"/>
                  </a:lnTo>
                  <a:lnTo>
                    <a:pt x="314492" y="114421"/>
                  </a:lnTo>
                  <a:lnTo>
                    <a:pt x="322580" y="163830"/>
                  </a:lnTo>
                  <a:close/>
                </a:path>
                <a:path w="330200" h="328929">
                  <a:moveTo>
                    <a:pt x="0" y="0"/>
                  </a:moveTo>
                  <a:lnTo>
                    <a:pt x="0" y="0"/>
                  </a:lnTo>
                </a:path>
                <a:path w="330200" h="328929">
                  <a:moveTo>
                    <a:pt x="330199" y="328930"/>
                  </a:moveTo>
                  <a:lnTo>
                    <a:pt x="330199" y="328930"/>
                  </a:lnTo>
                </a:path>
              </a:pathLst>
            </a:custGeom>
            <a:ln w="7547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0" y="994410"/>
            <a:ext cx="5334000" cy="147320"/>
            <a:chOff x="0" y="994410"/>
            <a:chExt cx="5334000" cy="147320"/>
          </a:xfrm>
        </p:grpSpPr>
        <p:sp>
          <p:nvSpPr>
            <p:cNvPr id="8" name="object 8"/>
            <p:cNvSpPr/>
            <p:nvPr/>
          </p:nvSpPr>
          <p:spPr>
            <a:xfrm>
              <a:off x="0" y="994410"/>
              <a:ext cx="5334000" cy="147320"/>
            </a:xfrm>
            <a:custGeom>
              <a:avLst/>
              <a:gdLst/>
              <a:ahLst/>
              <a:cxnLst/>
              <a:rect l="l" t="t" r="r" b="b"/>
              <a:pathLst>
                <a:path w="5334000" h="147319">
                  <a:moveTo>
                    <a:pt x="0" y="147320"/>
                  </a:moveTo>
                  <a:lnTo>
                    <a:pt x="5334000" y="14732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994410"/>
              <a:ext cx="5334000" cy="147320"/>
            </a:xfrm>
            <a:custGeom>
              <a:avLst/>
              <a:gdLst/>
              <a:ahLst/>
              <a:cxnLst/>
              <a:rect l="l" t="t" r="r" b="b"/>
              <a:pathLst>
                <a:path w="5334000" h="147319">
                  <a:moveTo>
                    <a:pt x="0" y="147320"/>
                  </a:moveTo>
                  <a:lnTo>
                    <a:pt x="5334000" y="14732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  <a:path w="5334000" h="147319">
                  <a:moveTo>
                    <a:pt x="0" y="0"/>
                  </a:moveTo>
                  <a:lnTo>
                    <a:pt x="0" y="0"/>
                  </a:lnTo>
                </a:path>
                <a:path w="5334000" h="147319">
                  <a:moveTo>
                    <a:pt x="5334000" y="147320"/>
                  </a:moveTo>
                  <a:lnTo>
                    <a:pt x="5334000" y="14732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410209" y="403908"/>
            <a:ext cx="440690" cy="450850"/>
            <a:chOff x="410209" y="403908"/>
            <a:chExt cx="440690" cy="450850"/>
          </a:xfrm>
        </p:grpSpPr>
        <p:sp>
          <p:nvSpPr>
            <p:cNvPr id="11" name="object 11"/>
            <p:cNvSpPr/>
            <p:nvPr/>
          </p:nvSpPr>
          <p:spPr>
            <a:xfrm>
              <a:off x="420369" y="419100"/>
              <a:ext cx="420370" cy="419100"/>
            </a:xfrm>
            <a:custGeom>
              <a:avLst/>
              <a:gdLst/>
              <a:ahLst/>
              <a:cxnLst/>
              <a:rect l="l" t="t" r="r" b="b"/>
              <a:pathLst>
                <a:path w="420369" h="419100">
                  <a:moveTo>
                    <a:pt x="209550" y="0"/>
                  </a:moveTo>
                  <a:lnTo>
                    <a:pt x="161552" y="5542"/>
                  </a:lnTo>
                  <a:lnTo>
                    <a:pt x="117465" y="21327"/>
                  </a:lnTo>
                  <a:lnTo>
                    <a:pt x="78554" y="46086"/>
                  </a:lnTo>
                  <a:lnTo>
                    <a:pt x="46086" y="78554"/>
                  </a:lnTo>
                  <a:lnTo>
                    <a:pt x="21327" y="117465"/>
                  </a:lnTo>
                  <a:lnTo>
                    <a:pt x="5542" y="161552"/>
                  </a:lnTo>
                  <a:lnTo>
                    <a:pt x="0" y="209550"/>
                  </a:lnTo>
                  <a:lnTo>
                    <a:pt x="5542" y="257946"/>
                  </a:lnTo>
                  <a:lnTo>
                    <a:pt x="21327" y="302189"/>
                  </a:lnTo>
                  <a:lnTo>
                    <a:pt x="46086" y="341078"/>
                  </a:lnTo>
                  <a:lnTo>
                    <a:pt x="78554" y="373413"/>
                  </a:lnTo>
                  <a:lnTo>
                    <a:pt x="117465" y="397995"/>
                  </a:lnTo>
                  <a:lnTo>
                    <a:pt x="161552" y="413623"/>
                  </a:lnTo>
                  <a:lnTo>
                    <a:pt x="209550" y="419100"/>
                  </a:lnTo>
                  <a:lnTo>
                    <a:pt x="258017" y="413623"/>
                  </a:lnTo>
                  <a:lnTo>
                    <a:pt x="302441" y="397995"/>
                  </a:lnTo>
                  <a:lnTo>
                    <a:pt x="341578" y="373413"/>
                  </a:lnTo>
                  <a:lnTo>
                    <a:pt x="374183" y="341078"/>
                  </a:lnTo>
                  <a:lnTo>
                    <a:pt x="399013" y="302189"/>
                  </a:lnTo>
                  <a:lnTo>
                    <a:pt x="414823" y="257946"/>
                  </a:lnTo>
                  <a:lnTo>
                    <a:pt x="420370" y="209550"/>
                  </a:lnTo>
                  <a:lnTo>
                    <a:pt x="414823" y="161552"/>
                  </a:lnTo>
                  <a:lnTo>
                    <a:pt x="399013" y="117465"/>
                  </a:lnTo>
                  <a:lnTo>
                    <a:pt x="374183" y="78554"/>
                  </a:lnTo>
                  <a:lnTo>
                    <a:pt x="341578" y="46086"/>
                  </a:lnTo>
                  <a:lnTo>
                    <a:pt x="302441" y="21327"/>
                  </a:lnTo>
                  <a:lnTo>
                    <a:pt x="258017" y="5542"/>
                  </a:lnTo>
                  <a:lnTo>
                    <a:pt x="209550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20369" y="419100"/>
              <a:ext cx="420370" cy="420370"/>
            </a:xfrm>
            <a:custGeom>
              <a:avLst/>
              <a:gdLst/>
              <a:ahLst/>
              <a:cxnLst/>
              <a:rect l="l" t="t" r="r" b="b"/>
              <a:pathLst>
                <a:path w="420369" h="420369">
                  <a:moveTo>
                    <a:pt x="420370" y="209550"/>
                  </a:moveTo>
                  <a:lnTo>
                    <a:pt x="414823" y="257946"/>
                  </a:lnTo>
                  <a:lnTo>
                    <a:pt x="399013" y="302189"/>
                  </a:lnTo>
                  <a:lnTo>
                    <a:pt x="374183" y="341078"/>
                  </a:lnTo>
                  <a:lnTo>
                    <a:pt x="341578" y="373413"/>
                  </a:lnTo>
                  <a:lnTo>
                    <a:pt x="302441" y="397995"/>
                  </a:lnTo>
                  <a:lnTo>
                    <a:pt x="258017" y="413623"/>
                  </a:lnTo>
                  <a:lnTo>
                    <a:pt x="209550" y="419100"/>
                  </a:lnTo>
                  <a:lnTo>
                    <a:pt x="161552" y="413623"/>
                  </a:lnTo>
                  <a:lnTo>
                    <a:pt x="117465" y="397995"/>
                  </a:lnTo>
                  <a:lnTo>
                    <a:pt x="78554" y="373413"/>
                  </a:lnTo>
                  <a:lnTo>
                    <a:pt x="46086" y="341078"/>
                  </a:lnTo>
                  <a:lnTo>
                    <a:pt x="21327" y="302189"/>
                  </a:lnTo>
                  <a:lnTo>
                    <a:pt x="5542" y="257946"/>
                  </a:lnTo>
                  <a:lnTo>
                    <a:pt x="0" y="209550"/>
                  </a:lnTo>
                  <a:lnTo>
                    <a:pt x="5542" y="161552"/>
                  </a:lnTo>
                  <a:lnTo>
                    <a:pt x="21327" y="117465"/>
                  </a:lnTo>
                  <a:lnTo>
                    <a:pt x="46086" y="78554"/>
                  </a:lnTo>
                  <a:lnTo>
                    <a:pt x="78554" y="46086"/>
                  </a:lnTo>
                  <a:lnTo>
                    <a:pt x="117465" y="21327"/>
                  </a:lnTo>
                  <a:lnTo>
                    <a:pt x="161552" y="5542"/>
                  </a:lnTo>
                  <a:lnTo>
                    <a:pt x="209550" y="0"/>
                  </a:lnTo>
                  <a:lnTo>
                    <a:pt x="258017" y="5542"/>
                  </a:lnTo>
                  <a:lnTo>
                    <a:pt x="302441" y="21327"/>
                  </a:lnTo>
                  <a:lnTo>
                    <a:pt x="341578" y="46086"/>
                  </a:lnTo>
                  <a:lnTo>
                    <a:pt x="374183" y="78554"/>
                  </a:lnTo>
                  <a:lnTo>
                    <a:pt x="399013" y="117465"/>
                  </a:lnTo>
                  <a:lnTo>
                    <a:pt x="414823" y="161552"/>
                  </a:lnTo>
                  <a:lnTo>
                    <a:pt x="420370" y="209550"/>
                  </a:lnTo>
                  <a:close/>
                </a:path>
                <a:path w="420369" h="420369">
                  <a:moveTo>
                    <a:pt x="0" y="0"/>
                  </a:moveTo>
                  <a:lnTo>
                    <a:pt x="0" y="0"/>
                  </a:lnTo>
                </a:path>
                <a:path w="420369" h="420369">
                  <a:moveTo>
                    <a:pt x="420370" y="420370"/>
                  </a:moveTo>
                  <a:lnTo>
                    <a:pt x="420370" y="42037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10209" y="408940"/>
              <a:ext cx="440690" cy="440690"/>
            </a:xfrm>
            <a:custGeom>
              <a:avLst/>
              <a:gdLst/>
              <a:ahLst/>
              <a:cxnLst/>
              <a:rect l="l" t="t" r="r" b="b"/>
              <a:pathLst>
                <a:path w="440690" h="440690">
                  <a:moveTo>
                    <a:pt x="430530" y="219709"/>
                  </a:moveTo>
                  <a:lnTo>
                    <a:pt x="424983" y="268177"/>
                  </a:lnTo>
                  <a:lnTo>
                    <a:pt x="409173" y="312601"/>
                  </a:lnTo>
                  <a:lnTo>
                    <a:pt x="384343" y="351738"/>
                  </a:lnTo>
                  <a:lnTo>
                    <a:pt x="351738" y="384343"/>
                  </a:lnTo>
                  <a:lnTo>
                    <a:pt x="312601" y="409173"/>
                  </a:lnTo>
                  <a:lnTo>
                    <a:pt x="268177" y="424983"/>
                  </a:lnTo>
                  <a:lnTo>
                    <a:pt x="219710" y="430529"/>
                  </a:lnTo>
                  <a:lnTo>
                    <a:pt x="171712" y="424983"/>
                  </a:lnTo>
                  <a:lnTo>
                    <a:pt x="127625" y="409173"/>
                  </a:lnTo>
                  <a:lnTo>
                    <a:pt x="88714" y="384343"/>
                  </a:lnTo>
                  <a:lnTo>
                    <a:pt x="56246" y="351738"/>
                  </a:lnTo>
                  <a:lnTo>
                    <a:pt x="31487" y="312601"/>
                  </a:lnTo>
                  <a:lnTo>
                    <a:pt x="15702" y="268177"/>
                  </a:lnTo>
                  <a:lnTo>
                    <a:pt x="10160" y="219709"/>
                  </a:lnTo>
                  <a:lnTo>
                    <a:pt x="15702" y="171712"/>
                  </a:lnTo>
                  <a:lnTo>
                    <a:pt x="31487" y="127625"/>
                  </a:lnTo>
                  <a:lnTo>
                    <a:pt x="56246" y="88714"/>
                  </a:lnTo>
                  <a:lnTo>
                    <a:pt x="88714" y="56246"/>
                  </a:lnTo>
                  <a:lnTo>
                    <a:pt x="127625" y="31487"/>
                  </a:lnTo>
                  <a:lnTo>
                    <a:pt x="171712" y="15702"/>
                  </a:lnTo>
                  <a:lnTo>
                    <a:pt x="219710" y="10159"/>
                  </a:lnTo>
                  <a:lnTo>
                    <a:pt x="268177" y="15702"/>
                  </a:lnTo>
                  <a:lnTo>
                    <a:pt x="312601" y="31487"/>
                  </a:lnTo>
                  <a:lnTo>
                    <a:pt x="351738" y="56246"/>
                  </a:lnTo>
                  <a:lnTo>
                    <a:pt x="384343" y="88714"/>
                  </a:lnTo>
                  <a:lnTo>
                    <a:pt x="409173" y="127625"/>
                  </a:lnTo>
                  <a:lnTo>
                    <a:pt x="424983" y="171712"/>
                  </a:lnTo>
                  <a:lnTo>
                    <a:pt x="430530" y="219709"/>
                  </a:lnTo>
                  <a:close/>
                </a:path>
                <a:path w="440690" h="440690">
                  <a:moveTo>
                    <a:pt x="0" y="0"/>
                  </a:moveTo>
                  <a:lnTo>
                    <a:pt x="0" y="0"/>
                  </a:lnTo>
                </a:path>
                <a:path w="440690" h="440690">
                  <a:moveTo>
                    <a:pt x="440690" y="440689"/>
                  </a:moveTo>
                  <a:lnTo>
                    <a:pt x="440690" y="440689"/>
                  </a:lnTo>
                </a:path>
              </a:pathLst>
            </a:custGeom>
            <a:ln w="10063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179830" y="509269"/>
            <a:ext cx="34677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i="1" spc="-10" dirty="0">
                <a:solidFill>
                  <a:srgbClr val="D12229"/>
                </a:solidFill>
                <a:latin typeface="Calibri"/>
                <a:cs typeface="Calibri"/>
              </a:rPr>
              <a:t>PUNTURE </a:t>
            </a:r>
            <a:r>
              <a:rPr sz="1600" i="1" dirty="0">
                <a:solidFill>
                  <a:srgbClr val="D12229"/>
                </a:solidFill>
                <a:latin typeface="Calibri"/>
                <a:cs typeface="Calibri"/>
              </a:rPr>
              <a:t>DI INSETTI</a:t>
            </a:r>
            <a:r>
              <a:rPr sz="1600" i="1" spc="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D12229"/>
                </a:solidFill>
                <a:latin typeface="Calibri"/>
                <a:cs typeface="Calibri"/>
              </a:rPr>
              <a:t>E</a:t>
            </a:r>
            <a:r>
              <a:rPr sz="1600" i="1" spc="-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D12229"/>
                </a:solidFill>
                <a:latin typeface="Calibri"/>
                <a:cs typeface="Calibri"/>
              </a:rPr>
              <a:t>MORSI</a:t>
            </a:r>
            <a:r>
              <a:rPr sz="1600" i="1" spc="-5" dirty="0">
                <a:solidFill>
                  <a:srgbClr val="D12229"/>
                </a:solidFill>
                <a:latin typeface="Calibri"/>
                <a:cs typeface="Calibri"/>
              </a:rPr>
              <a:t> DI</a:t>
            </a:r>
            <a:r>
              <a:rPr sz="1600" i="1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D12229"/>
                </a:solidFill>
                <a:latin typeface="Calibri"/>
                <a:cs typeface="Calibri"/>
              </a:rPr>
              <a:t>ANIMALI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6709" y="1408429"/>
            <a:ext cx="85534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Rischi</a:t>
            </a:r>
            <a:r>
              <a:rPr sz="1000" i="1" spc="-5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principali: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6709" y="1560829"/>
            <a:ext cx="88900" cy="481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95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03909" y="1560829"/>
            <a:ext cx="1285875" cy="481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99600"/>
              </a:lnSpc>
              <a:spcBef>
                <a:spcPts val="105"/>
              </a:spcBef>
            </a:pPr>
            <a:r>
              <a:rPr sz="1000" i="1" spc="-5" dirty="0">
                <a:latin typeface="Calibri"/>
                <a:cs typeface="Calibri"/>
              </a:rPr>
              <a:t>iniezione di veleno,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trasmissione</a:t>
            </a:r>
            <a:r>
              <a:rPr sz="1000" i="1" spc="-3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3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malattie,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lacerazione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dei</a:t>
            </a:r>
            <a:r>
              <a:rPr sz="1000" i="1" spc="-10" dirty="0">
                <a:latin typeface="Calibri"/>
                <a:cs typeface="Calibri"/>
              </a:rPr>
              <a:t> tessuti.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6709" y="2169159"/>
            <a:ext cx="24409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INSETTI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(api- vespe- ragni- zecche- scorpioni- calabroni)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Elementi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pericolosi: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6709" y="2626359"/>
            <a:ext cx="889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03909" y="2626359"/>
            <a:ext cx="15836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Calibri"/>
                <a:cs typeface="Calibri"/>
              </a:rPr>
              <a:t>un </a:t>
            </a:r>
            <a:r>
              <a:rPr sz="1000" i="1" spc="-5" dirty="0">
                <a:latin typeface="Calibri"/>
                <a:cs typeface="Calibri"/>
              </a:rPr>
              <a:t>numero </a:t>
            </a:r>
            <a:r>
              <a:rPr sz="1000" i="1" spc="-10" dirty="0">
                <a:latin typeface="Calibri"/>
                <a:cs typeface="Calibri"/>
              </a:rPr>
              <a:t>elevato </a:t>
            </a:r>
            <a:r>
              <a:rPr sz="1000" i="1" spc="-5" dirty="0">
                <a:latin typeface="Calibri"/>
                <a:cs typeface="Calibri"/>
              </a:rPr>
              <a:t>di punture,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luogo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della puntura,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15" dirty="0">
                <a:latin typeface="Calibri"/>
                <a:cs typeface="Calibri"/>
              </a:rPr>
              <a:t>soggetto</a:t>
            </a:r>
            <a:r>
              <a:rPr sz="1000" i="1" spc="-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allergico.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6709" y="3234690"/>
            <a:ext cx="27432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Calibri"/>
                <a:cs typeface="Calibri"/>
              </a:rPr>
              <a:t>SE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SOGGETTO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È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ALLERGICO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È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PERICOLO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30" dirty="0">
                <a:latin typeface="Calibri"/>
                <a:cs typeface="Calibri"/>
              </a:rPr>
              <a:t>VITA!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Cosa</a:t>
            </a:r>
            <a:r>
              <a:rPr sz="1000" i="1" spc="-10" dirty="0">
                <a:latin typeface="Calibri"/>
                <a:cs typeface="Calibri"/>
              </a:rPr>
              <a:t> fare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soggetto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è </a:t>
            </a:r>
            <a:r>
              <a:rPr sz="1000" i="1" spc="-5" dirty="0">
                <a:latin typeface="Calibri"/>
                <a:cs typeface="Calibri"/>
              </a:rPr>
              <a:t>allergico?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6709" y="3691890"/>
            <a:ext cx="889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03909" y="3691890"/>
            <a:ext cx="418274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assumere adrenalina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pronta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all’uso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(penna </a:t>
            </a:r>
            <a:r>
              <a:rPr sz="1000" i="1" dirty="0">
                <a:latin typeface="Calibri"/>
                <a:cs typeface="Calibri"/>
              </a:rPr>
              <a:t>o </a:t>
            </a:r>
            <a:r>
              <a:rPr sz="1000" i="1" spc="-5" dirty="0">
                <a:latin typeface="Calibri"/>
                <a:cs typeface="Calibri"/>
              </a:rPr>
              <a:t>spray),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assumere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antistaminici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(possibilmente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che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sciolgano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sotto</a:t>
            </a:r>
            <a:r>
              <a:rPr sz="1000" i="1" spc="-5" dirty="0">
                <a:latin typeface="Calibri"/>
                <a:cs typeface="Calibri"/>
              </a:rPr>
              <a:t> la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lingua</a:t>
            </a:r>
            <a:r>
              <a:rPr sz="1000" i="1" dirty="0">
                <a:latin typeface="Calibri"/>
                <a:cs typeface="Calibri"/>
              </a:rPr>
              <a:t> per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velociz-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6709" y="3996690"/>
            <a:ext cx="465518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10" dirty="0">
                <a:latin typeface="Calibri"/>
                <a:cs typeface="Calibri"/>
              </a:rPr>
              <a:t>zare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l’assunzione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del</a:t>
            </a:r>
            <a:r>
              <a:rPr sz="1000" i="1" spc="-10" dirty="0">
                <a:latin typeface="Calibri"/>
                <a:cs typeface="Calibri"/>
              </a:rPr>
              <a:t> farmaco),</a:t>
            </a:r>
            <a:endParaRPr sz="1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buClr>
                <a:srgbClr val="D12229"/>
              </a:buClr>
              <a:buChar char="•"/>
              <a:tabLst>
                <a:tab pos="469265" algn="l"/>
                <a:tab pos="469900" algn="l"/>
              </a:tabLst>
            </a:pPr>
            <a:r>
              <a:rPr sz="1000" i="1" spc="-5" dirty="0">
                <a:latin typeface="Calibri"/>
                <a:cs typeface="Calibri"/>
              </a:rPr>
              <a:t>assumere</a:t>
            </a:r>
            <a:r>
              <a:rPr sz="1000" i="1" spc="-10" dirty="0">
                <a:latin typeface="Calibri"/>
                <a:cs typeface="Calibri"/>
              </a:rPr>
              <a:t> steroide</a:t>
            </a:r>
            <a:r>
              <a:rPr sz="1000" i="1" spc="-5" dirty="0">
                <a:latin typeface="Calibri"/>
                <a:cs typeface="Calibri"/>
              </a:rPr>
              <a:t> (compresse </a:t>
            </a:r>
            <a:r>
              <a:rPr sz="1000" i="1" dirty="0">
                <a:latin typeface="Calibri"/>
                <a:cs typeface="Calibri"/>
              </a:rPr>
              <a:t>o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ﬁale).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latin typeface="Calibri"/>
                <a:cs typeface="Calibri"/>
              </a:rPr>
              <a:t>IN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CASO DI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SHOCK</a:t>
            </a:r>
            <a:r>
              <a:rPr sz="1000" i="1" dirty="0">
                <a:latin typeface="Calibri"/>
                <a:cs typeface="Calibri"/>
              </a:rPr>
              <a:t> O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RIGONFIAMENTO</a:t>
            </a:r>
            <a:r>
              <a:rPr sz="1000" i="1" spc="-5" dirty="0">
                <a:latin typeface="Calibri"/>
                <a:cs typeface="Calibri"/>
              </a:rPr>
              <a:t> DELLA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GOLA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ANDARE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D’URGENZA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OSPEDALE!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Cosa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caso</a:t>
            </a:r>
            <a:r>
              <a:rPr sz="1000" i="1" spc="-5" dirty="0">
                <a:latin typeface="Calibri"/>
                <a:cs typeface="Calibri"/>
              </a:rPr>
              <a:t> di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soggetto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allergico?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46709" y="4909820"/>
            <a:ext cx="88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03909" y="4909820"/>
            <a:ext cx="42043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provare </a:t>
            </a:r>
            <a:r>
              <a:rPr sz="1000" i="1" dirty="0">
                <a:latin typeface="Calibri"/>
                <a:cs typeface="Calibri"/>
              </a:rPr>
              <a:t>ad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estrarre il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pungiglione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pinzette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sterili</a:t>
            </a:r>
            <a:r>
              <a:rPr sz="1000" i="1" spc="-5" dirty="0">
                <a:latin typeface="Calibri"/>
                <a:cs typeface="Calibri"/>
              </a:rPr>
              <a:t> ma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insistere</a:t>
            </a:r>
            <a:r>
              <a:rPr sz="1000" i="1" spc="-5" dirty="0">
                <a:latin typeface="Calibri"/>
                <a:cs typeface="Calibri"/>
              </a:rPr>
              <a:t> se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non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6709" y="5062220"/>
            <a:ext cx="5695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Calibri"/>
                <a:cs typeface="Calibri"/>
              </a:rPr>
              <a:t>ci</a:t>
            </a:r>
            <a:r>
              <a:rPr sz="1000" i="1" spc="-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spc="-4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riesce,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46709" y="5214620"/>
            <a:ext cx="889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03909" y="5214620"/>
            <a:ext cx="3864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lavare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disinfettare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 zona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interessata,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10" dirty="0">
                <a:latin typeface="Calibri"/>
                <a:cs typeface="Calibri"/>
              </a:rPr>
              <a:t>far </a:t>
            </a:r>
            <a:r>
              <a:rPr sz="1000" i="1" spc="-5" dirty="0">
                <a:latin typeface="Calibri"/>
                <a:cs typeface="Calibri"/>
              </a:rPr>
              <a:t>scorrere </a:t>
            </a:r>
            <a:r>
              <a:rPr sz="1000" i="1" spc="-15" dirty="0">
                <a:latin typeface="Calibri"/>
                <a:cs typeface="Calibri"/>
              </a:rPr>
              <a:t>dell’acqua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fredda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sulla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zona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interessata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per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alleviare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dolore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46709" y="5519420"/>
            <a:ext cx="19500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rallen- </a:t>
            </a:r>
            <a:r>
              <a:rPr sz="1000" i="1" spc="-10" dirty="0">
                <a:latin typeface="Calibri"/>
                <a:cs typeface="Calibri"/>
              </a:rPr>
              <a:t>tare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l’assorbimento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veleno,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46709" y="5671820"/>
            <a:ext cx="88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03909" y="5671820"/>
            <a:ext cx="41763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se</a:t>
            </a:r>
            <a:r>
              <a:rPr sz="1000" i="1" spc="7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7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puntura</a:t>
            </a:r>
            <a:r>
              <a:rPr sz="1000" i="1" spc="7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è</a:t>
            </a:r>
            <a:r>
              <a:rPr sz="1000" i="1" spc="7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avvenuta</a:t>
            </a:r>
            <a:r>
              <a:rPr sz="1000" i="1" spc="8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nella</a:t>
            </a:r>
            <a:r>
              <a:rPr sz="1000" i="1" spc="7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bocca</a:t>
            </a:r>
            <a:r>
              <a:rPr sz="1000" i="1" spc="8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praticare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dei</a:t>
            </a:r>
            <a:r>
              <a:rPr sz="1000" i="1" spc="7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gargarismi</a:t>
            </a:r>
            <a:r>
              <a:rPr sz="1000" i="1" spc="7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7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acqua</a:t>
            </a:r>
            <a:r>
              <a:rPr sz="1000" i="1" spc="7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7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sale</a:t>
            </a:r>
            <a:r>
              <a:rPr sz="1000" i="1" spc="7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o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46709" y="5824220"/>
            <a:ext cx="4678045" cy="786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000" i="1" spc="-10" dirty="0">
                <a:latin typeface="Calibri"/>
                <a:cs typeface="Calibri"/>
              </a:rPr>
              <a:t>masticare</a:t>
            </a:r>
            <a:r>
              <a:rPr sz="1000" i="1" spc="-5" dirty="0">
                <a:latin typeface="Calibri"/>
                <a:cs typeface="Calibri"/>
              </a:rPr>
              <a:t> dei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cubetti</a:t>
            </a:r>
            <a:r>
              <a:rPr sz="1000" i="1" spc="-5" dirty="0">
                <a:latin typeface="Calibri"/>
                <a:cs typeface="Calibri"/>
              </a:rPr>
              <a:t> di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ghiaccio.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00">
              <a:latin typeface="Calibri"/>
              <a:cs typeface="Calibri"/>
            </a:endParaRPr>
          </a:p>
          <a:p>
            <a:pPr marL="12700" marR="5080" algn="just">
              <a:lnSpc>
                <a:spcPct val="105400"/>
              </a:lnSpc>
            </a:pPr>
            <a:r>
              <a:rPr sz="1000" i="1" spc="-45" dirty="0">
                <a:latin typeface="Calibri"/>
                <a:cs typeface="Calibri"/>
              </a:rPr>
              <a:t>PRESTATE </a:t>
            </a:r>
            <a:r>
              <a:rPr sz="1000" i="1" spc="-15" dirty="0">
                <a:latin typeface="Calibri"/>
                <a:cs typeface="Calibri"/>
              </a:rPr>
              <a:t>ATTENZIONE </a:t>
            </a:r>
            <a:r>
              <a:rPr sz="1000" i="1" spc="-5" dirty="0">
                <a:latin typeface="Calibri"/>
                <a:cs typeface="Calibri"/>
              </a:rPr>
              <a:t>ALLE </a:t>
            </a:r>
            <a:r>
              <a:rPr sz="1000" i="1" spc="-10" dirty="0">
                <a:latin typeface="Calibri"/>
                <a:cs typeface="Calibri"/>
              </a:rPr>
              <a:t>ZECCHE, </a:t>
            </a:r>
            <a:r>
              <a:rPr sz="1000" i="1" spc="-5" dirty="0">
                <a:latin typeface="Calibri"/>
                <a:cs typeface="Calibri"/>
              </a:rPr>
              <a:t>SI </a:t>
            </a:r>
            <a:r>
              <a:rPr sz="1000" i="1" spc="-40" dirty="0">
                <a:latin typeface="Calibri"/>
                <a:cs typeface="Calibri"/>
              </a:rPr>
              <a:t>ATTACCANO </a:t>
            </a:r>
            <a:r>
              <a:rPr sz="1000" i="1" spc="-5" dirty="0">
                <a:latin typeface="Calibri"/>
                <a:cs typeface="Calibri"/>
              </a:rPr>
              <a:t>ALLA PELLE INFILANDO LA </a:t>
            </a:r>
            <a:r>
              <a:rPr sz="1000" i="1" spc="-35" dirty="0">
                <a:latin typeface="Calibri"/>
                <a:cs typeface="Calibri"/>
              </a:rPr>
              <a:t>TESTA </a:t>
            </a:r>
            <a:r>
              <a:rPr sz="1000" i="1" spc="-5" dirty="0">
                <a:latin typeface="Calibri"/>
                <a:cs typeface="Calibri"/>
              </a:rPr>
              <a:t>NEI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TESSUTI. LA </a:t>
            </a:r>
            <a:r>
              <a:rPr sz="1000" i="1" spc="-25" dirty="0">
                <a:latin typeface="Calibri"/>
                <a:cs typeface="Calibri"/>
              </a:rPr>
              <a:t>LORO </a:t>
            </a:r>
            <a:r>
              <a:rPr sz="1000" i="1" spc="-10" dirty="0">
                <a:latin typeface="Calibri"/>
                <a:cs typeface="Calibri"/>
              </a:rPr>
              <a:t>RIMOZIONE </a:t>
            </a:r>
            <a:r>
              <a:rPr sz="1000" i="1" spc="-5" dirty="0">
                <a:latin typeface="Calibri"/>
                <a:cs typeface="Calibri"/>
              </a:rPr>
              <a:t>SE NON </a:t>
            </a:r>
            <a:r>
              <a:rPr sz="1000" i="1" spc="-25" dirty="0">
                <a:latin typeface="Calibri"/>
                <a:cs typeface="Calibri"/>
              </a:rPr>
              <a:t>ESEGUITA </a:t>
            </a:r>
            <a:r>
              <a:rPr sz="1000" i="1" spc="-5" dirty="0">
                <a:latin typeface="Calibri"/>
                <a:cs typeface="Calibri"/>
              </a:rPr>
              <a:t>NEL CORRETTO </a:t>
            </a:r>
            <a:r>
              <a:rPr sz="1000" i="1" spc="-10" dirty="0">
                <a:latin typeface="Calibri"/>
                <a:cs typeface="Calibri"/>
              </a:rPr>
              <a:t>MODO </a:t>
            </a:r>
            <a:r>
              <a:rPr sz="1000" i="1" spc="-5" dirty="0">
                <a:latin typeface="Calibri"/>
                <a:cs typeface="Calibri"/>
              </a:rPr>
              <a:t>PUO </a:t>
            </a:r>
            <a:r>
              <a:rPr sz="1000" i="1" dirty="0">
                <a:latin typeface="Calibri"/>
                <a:cs typeface="Calibri"/>
              </a:rPr>
              <a:t>’ </a:t>
            </a:r>
            <a:r>
              <a:rPr sz="1000" i="1" spc="-10" dirty="0">
                <a:latin typeface="Calibri"/>
                <a:cs typeface="Calibri"/>
              </a:rPr>
              <a:t>PROVOCARE 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30" dirty="0">
                <a:latin typeface="Calibri"/>
                <a:cs typeface="Calibri"/>
              </a:rPr>
              <a:t>GRAVI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DANNI.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61950" y="6971030"/>
            <a:ext cx="262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45" dirty="0">
                <a:latin typeface="Arial MT"/>
                <a:cs typeface="Arial MT"/>
              </a:rPr>
              <a:t>2</a:t>
            </a:r>
            <a:r>
              <a:rPr sz="1800" dirty="0">
                <a:latin typeface="Arial MT"/>
                <a:cs typeface="Arial MT"/>
              </a:rPr>
              <a:t>8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994410"/>
            <a:ext cx="8890" cy="147320"/>
            <a:chOff x="0" y="994410"/>
            <a:chExt cx="8890" cy="147320"/>
          </a:xfrm>
        </p:grpSpPr>
        <p:sp>
          <p:nvSpPr>
            <p:cNvPr id="3" name="object 3"/>
            <p:cNvSpPr/>
            <p:nvPr/>
          </p:nvSpPr>
          <p:spPr>
            <a:xfrm>
              <a:off x="0" y="994410"/>
              <a:ext cx="8890" cy="147320"/>
            </a:xfrm>
            <a:custGeom>
              <a:avLst/>
              <a:gdLst/>
              <a:ahLst/>
              <a:cxnLst/>
              <a:rect l="l" t="t" r="r" b="b"/>
              <a:pathLst>
                <a:path w="8890" h="147319">
                  <a:moveTo>
                    <a:pt x="0" y="147320"/>
                  </a:moveTo>
                  <a:lnTo>
                    <a:pt x="8890" y="147320"/>
                  </a:lnTo>
                  <a:lnTo>
                    <a:pt x="889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994410"/>
              <a:ext cx="8890" cy="147320"/>
            </a:xfrm>
            <a:custGeom>
              <a:avLst/>
              <a:gdLst/>
              <a:ahLst/>
              <a:cxnLst/>
              <a:rect l="l" t="t" r="r" b="b"/>
              <a:pathLst>
                <a:path w="8890" h="147319">
                  <a:moveTo>
                    <a:pt x="0" y="147320"/>
                  </a:moveTo>
                  <a:lnTo>
                    <a:pt x="8890" y="147320"/>
                  </a:lnTo>
                  <a:lnTo>
                    <a:pt x="889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  <a:path w="8890" h="147319">
                  <a:moveTo>
                    <a:pt x="0" y="0"/>
                  </a:moveTo>
                  <a:lnTo>
                    <a:pt x="0" y="0"/>
                  </a:lnTo>
                </a:path>
                <a:path w="8890" h="147319">
                  <a:moveTo>
                    <a:pt x="8890" y="147320"/>
                  </a:moveTo>
                  <a:lnTo>
                    <a:pt x="8890" y="14732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4706620" y="6949476"/>
            <a:ext cx="330200" cy="336550"/>
            <a:chOff x="4706620" y="6949476"/>
            <a:chExt cx="330200" cy="336550"/>
          </a:xfrm>
        </p:grpSpPr>
        <p:sp>
          <p:nvSpPr>
            <p:cNvPr id="6" name="object 6"/>
            <p:cNvSpPr/>
            <p:nvPr/>
          </p:nvSpPr>
          <p:spPr>
            <a:xfrm>
              <a:off x="4714240" y="6962140"/>
              <a:ext cx="314960" cy="313690"/>
            </a:xfrm>
            <a:custGeom>
              <a:avLst/>
              <a:gdLst/>
              <a:ahLst/>
              <a:cxnLst/>
              <a:rect l="l" t="t" r="r" b="b"/>
              <a:pathLst>
                <a:path w="314960" h="313690">
                  <a:moveTo>
                    <a:pt x="157480" y="0"/>
                  </a:moveTo>
                  <a:lnTo>
                    <a:pt x="107452" y="7955"/>
                  </a:lnTo>
                  <a:lnTo>
                    <a:pt x="64190" y="30114"/>
                  </a:lnTo>
                  <a:lnTo>
                    <a:pt x="30195" y="63916"/>
                  </a:lnTo>
                  <a:lnTo>
                    <a:pt x="7965" y="106801"/>
                  </a:lnTo>
                  <a:lnTo>
                    <a:pt x="0" y="156209"/>
                  </a:lnTo>
                  <a:lnTo>
                    <a:pt x="7965" y="206237"/>
                  </a:lnTo>
                  <a:lnTo>
                    <a:pt x="30195" y="249499"/>
                  </a:lnTo>
                  <a:lnTo>
                    <a:pt x="64190" y="283494"/>
                  </a:lnTo>
                  <a:lnTo>
                    <a:pt x="107452" y="305724"/>
                  </a:lnTo>
                  <a:lnTo>
                    <a:pt x="157480" y="313689"/>
                  </a:lnTo>
                  <a:lnTo>
                    <a:pt x="207020" y="305724"/>
                  </a:lnTo>
                  <a:lnTo>
                    <a:pt x="250220" y="283494"/>
                  </a:lnTo>
                  <a:lnTo>
                    <a:pt x="284398" y="249499"/>
                  </a:lnTo>
                  <a:lnTo>
                    <a:pt x="306872" y="206237"/>
                  </a:lnTo>
                  <a:lnTo>
                    <a:pt x="314960" y="156209"/>
                  </a:lnTo>
                  <a:lnTo>
                    <a:pt x="306872" y="106801"/>
                  </a:lnTo>
                  <a:lnTo>
                    <a:pt x="284398" y="63916"/>
                  </a:lnTo>
                  <a:lnTo>
                    <a:pt x="250220" y="30114"/>
                  </a:lnTo>
                  <a:lnTo>
                    <a:pt x="207020" y="7955"/>
                  </a:lnTo>
                  <a:lnTo>
                    <a:pt x="157480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14240" y="6962140"/>
              <a:ext cx="314960" cy="313690"/>
            </a:xfrm>
            <a:custGeom>
              <a:avLst/>
              <a:gdLst/>
              <a:ahLst/>
              <a:cxnLst/>
              <a:rect l="l" t="t" r="r" b="b"/>
              <a:pathLst>
                <a:path w="314960" h="313690">
                  <a:moveTo>
                    <a:pt x="314960" y="156209"/>
                  </a:moveTo>
                  <a:lnTo>
                    <a:pt x="306872" y="206237"/>
                  </a:lnTo>
                  <a:lnTo>
                    <a:pt x="284398" y="249499"/>
                  </a:lnTo>
                  <a:lnTo>
                    <a:pt x="250220" y="283494"/>
                  </a:lnTo>
                  <a:lnTo>
                    <a:pt x="207020" y="305724"/>
                  </a:lnTo>
                  <a:lnTo>
                    <a:pt x="157480" y="313689"/>
                  </a:lnTo>
                  <a:lnTo>
                    <a:pt x="107452" y="305724"/>
                  </a:lnTo>
                  <a:lnTo>
                    <a:pt x="64190" y="283494"/>
                  </a:lnTo>
                  <a:lnTo>
                    <a:pt x="30195" y="249499"/>
                  </a:lnTo>
                  <a:lnTo>
                    <a:pt x="7965" y="206237"/>
                  </a:lnTo>
                  <a:lnTo>
                    <a:pt x="0" y="156209"/>
                  </a:lnTo>
                  <a:lnTo>
                    <a:pt x="7965" y="106801"/>
                  </a:lnTo>
                  <a:lnTo>
                    <a:pt x="30195" y="63916"/>
                  </a:lnTo>
                  <a:lnTo>
                    <a:pt x="64190" y="30114"/>
                  </a:lnTo>
                  <a:lnTo>
                    <a:pt x="107452" y="7955"/>
                  </a:lnTo>
                  <a:lnTo>
                    <a:pt x="157480" y="0"/>
                  </a:lnTo>
                  <a:lnTo>
                    <a:pt x="207020" y="7955"/>
                  </a:lnTo>
                  <a:lnTo>
                    <a:pt x="250220" y="30114"/>
                  </a:lnTo>
                  <a:lnTo>
                    <a:pt x="284398" y="63916"/>
                  </a:lnTo>
                  <a:lnTo>
                    <a:pt x="306872" y="106801"/>
                  </a:lnTo>
                  <a:lnTo>
                    <a:pt x="314960" y="156209"/>
                  </a:lnTo>
                  <a:close/>
                </a:path>
                <a:path w="314960" h="313690">
                  <a:moveTo>
                    <a:pt x="0" y="0"/>
                  </a:moveTo>
                  <a:lnTo>
                    <a:pt x="0" y="0"/>
                  </a:lnTo>
                </a:path>
                <a:path w="314960" h="313690">
                  <a:moveTo>
                    <a:pt x="314960" y="313689"/>
                  </a:moveTo>
                  <a:lnTo>
                    <a:pt x="314960" y="313689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06620" y="6953250"/>
              <a:ext cx="330200" cy="328930"/>
            </a:xfrm>
            <a:custGeom>
              <a:avLst/>
              <a:gdLst/>
              <a:ahLst/>
              <a:cxnLst/>
              <a:rect l="l" t="t" r="r" b="b"/>
              <a:pathLst>
                <a:path w="330200" h="328929">
                  <a:moveTo>
                    <a:pt x="322579" y="165100"/>
                  </a:moveTo>
                  <a:lnTo>
                    <a:pt x="314492" y="214640"/>
                  </a:lnTo>
                  <a:lnTo>
                    <a:pt x="292018" y="257840"/>
                  </a:lnTo>
                  <a:lnTo>
                    <a:pt x="257840" y="292018"/>
                  </a:lnTo>
                  <a:lnTo>
                    <a:pt x="214640" y="314492"/>
                  </a:lnTo>
                  <a:lnTo>
                    <a:pt x="165100" y="322580"/>
                  </a:lnTo>
                  <a:lnTo>
                    <a:pt x="115072" y="314492"/>
                  </a:lnTo>
                  <a:lnTo>
                    <a:pt x="71810" y="292018"/>
                  </a:lnTo>
                  <a:lnTo>
                    <a:pt x="37815" y="257840"/>
                  </a:lnTo>
                  <a:lnTo>
                    <a:pt x="15585" y="214640"/>
                  </a:lnTo>
                  <a:lnTo>
                    <a:pt x="7619" y="165100"/>
                  </a:lnTo>
                  <a:lnTo>
                    <a:pt x="15585" y="115559"/>
                  </a:lnTo>
                  <a:lnTo>
                    <a:pt x="37815" y="72359"/>
                  </a:lnTo>
                  <a:lnTo>
                    <a:pt x="71810" y="38181"/>
                  </a:lnTo>
                  <a:lnTo>
                    <a:pt x="115072" y="15707"/>
                  </a:lnTo>
                  <a:lnTo>
                    <a:pt x="165100" y="7620"/>
                  </a:lnTo>
                  <a:lnTo>
                    <a:pt x="214640" y="15707"/>
                  </a:lnTo>
                  <a:lnTo>
                    <a:pt x="257840" y="38181"/>
                  </a:lnTo>
                  <a:lnTo>
                    <a:pt x="292018" y="72359"/>
                  </a:lnTo>
                  <a:lnTo>
                    <a:pt x="314492" y="115559"/>
                  </a:lnTo>
                  <a:lnTo>
                    <a:pt x="322579" y="165100"/>
                  </a:lnTo>
                  <a:close/>
                </a:path>
                <a:path w="330200" h="328929">
                  <a:moveTo>
                    <a:pt x="0" y="0"/>
                  </a:moveTo>
                  <a:lnTo>
                    <a:pt x="0" y="0"/>
                  </a:lnTo>
                </a:path>
                <a:path w="330200" h="328929">
                  <a:moveTo>
                    <a:pt x="330200" y="328930"/>
                  </a:moveTo>
                  <a:lnTo>
                    <a:pt x="330200" y="328930"/>
                  </a:lnTo>
                </a:path>
              </a:pathLst>
            </a:custGeom>
            <a:ln w="7547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8889" y="994410"/>
            <a:ext cx="5325110" cy="147320"/>
            <a:chOff x="8889" y="994410"/>
            <a:chExt cx="5325110" cy="147320"/>
          </a:xfrm>
        </p:grpSpPr>
        <p:sp>
          <p:nvSpPr>
            <p:cNvPr id="10" name="object 10"/>
            <p:cNvSpPr/>
            <p:nvPr/>
          </p:nvSpPr>
          <p:spPr>
            <a:xfrm>
              <a:off x="8889" y="994410"/>
              <a:ext cx="5325110" cy="147320"/>
            </a:xfrm>
            <a:custGeom>
              <a:avLst/>
              <a:gdLst/>
              <a:ahLst/>
              <a:cxnLst/>
              <a:rect l="l" t="t" r="r" b="b"/>
              <a:pathLst>
                <a:path w="5325110" h="147319">
                  <a:moveTo>
                    <a:pt x="0" y="147320"/>
                  </a:moveTo>
                  <a:lnTo>
                    <a:pt x="5325110" y="147320"/>
                  </a:lnTo>
                  <a:lnTo>
                    <a:pt x="532511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889" y="994410"/>
              <a:ext cx="5325110" cy="147320"/>
            </a:xfrm>
            <a:custGeom>
              <a:avLst/>
              <a:gdLst/>
              <a:ahLst/>
              <a:cxnLst/>
              <a:rect l="l" t="t" r="r" b="b"/>
              <a:pathLst>
                <a:path w="5325110" h="147319">
                  <a:moveTo>
                    <a:pt x="0" y="147320"/>
                  </a:moveTo>
                  <a:lnTo>
                    <a:pt x="5325110" y="147320"/>
                  </a:lnTo>
                  <a:lnTo>
                    <a:pt x="532511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  <a:path w="5325110" h="147319">
                  <a:moveTo>
                    <a:pt x="0" y="0"/>
                  </a:moveTo>
                  <a:lnTo>
                    <a:pt x="0" y="0"/>
                  </a:lnTo>
                </a:path>
                <a:path w="5325110" h="147319">
                  <a:moveTo>
                    <a:pt x="5325110" y="147320"/>
                  </a:moveTo>
                  <a:lnTo>
                    <a:pt x="5325110" y="14732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46709" y="1407159"/>
            <a:ext cx="46640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M</a:t>
            </a:r>
            <a:r>
              <a:rPr sz="1000" i="1" spc="-15" dirty="0">
                <a:solidFill>
                  <a:srgbClr val="D12229"/>
                </a:solidFill>
                <a:latin typeface="Calibri"/>
                <a:cs typeface="Calibri"/>
              </a:rPr>
              <a:t>OR</a:t>
            </a:r>
            <a:r>
              <a:rPr sz="1000" i="1" spc="5" dirty="0">
                <a:solidFill>
                  <a:srgbClr val="D12229"/>
                </a:solidFill>
                <a:latin typeface="Calibri"/>
                <a:cs typeface="Calibri"/>
              </a:rPr>
              <a:t>S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O</a:t>
            </a:r>
            <a:r>
              <a:rPr sz="1000" i="1" spc="-1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DI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S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E</a:t>
            </a:r>
            <a:r>
              <a:rPr sz="1000" i="1" spc="5" dirty="0">
                <a:solidFill>
                  <a:srgbClr val="D12229"/>
                </a:solidFill>
                <a:latin typeface="Calibri"/>
                <a:cs typeface="Calibri"/>
              </a:rPr>
              <a:t>R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P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E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N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T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E</a:t>
            </a:r>
            <a:endParaRPr sz="1000">
              <a:latin typeface="Calibri"/>
              <a:cs typeface="Calibri"/>
            </a:endParaRPr>
          </a:p>
          <a:p>
            <a:pPr marL="12700" marR="5080" indent="26670">
              <a:lnSpc>
                <a:spcPct val="100000"/>
              </a:lnSpc>
            </a:pPr>
            <a:r>
              <a:rPr sz="1000" i="1" dirty="0">
                <a:latin typeface="Calibri"/>
                <a:cs typeface="Calibri"/>
              </a:rPr>
              <a:t>In </a:t>
            </a:r>
            <a:r>
              <a:rPr sz="1000" i="1" spc="-5" dirty="0">
                <a:latin typeface="Calibri"/>
                <a:cs typeface="Calibri"/>
              </a:rPr>
              <a:t>Italia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solo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4</a:t>
            </a:r>
            <a:r>
              <a:rPr sz="1000" i="1" spc="-5" dirty="0">
                <a:latin typeface="Calibri"/>
                <a:cs typeface="Calibri"/>
              </a:rPr>
              <a:t> specie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23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5" dirty="0">
                <a:latin typeface="Calibri"/>
                <a:cs typeface="Calibri"/>
              </a:rPr>
              <a:t> serpenti</a:t>
            </a:r>
            <a:r>
              <a:rPr sz="1000" i="1" dirty="0">
                <a:latin typeface="Calibri"/>
                <a:cs typeface="Calibri"/>
              </a:rPr>
              <a:t> è</a:t>
            </a:r>
            <a:r>
              <a:rPr sz="1000" i="1" spc="-5" dirty="0">
                <a:latin typeface="Calibri"/>
                <a:cs typeface="Calibri"/>
              </a:rPr>
              <a:t> pericolosa.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Si </a:t>
            </a:r>
            <a:r>
              <a:rPr sz="1000" i="1" spc="-15" dirty="0">
                <a:latin typeface="Calibri"/>
                <a:cs typeface="Calibri"/>
              </a:rPr>
              <a:t>tratta</a:t>
            </a:r>
            <a:r>
              <a:rPr sz="1000" i="1" spc="-5" dirty="0">
                <a:latin typeface="Calibri"/>
                <a:cs typeface="Calibri"/>
              </a:rPr>
              <a:t> della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famiglia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Vipere.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morso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Vipera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è</a:t>
            </a:r>
            <a:r>
              <a:rPr sz="1000" i="1" spc="-5" dirty="0">
                <a:latin typeface="Calibri"/>
                <a:cs typeface="Calibri"/>
              </a:rPr>
              <a:t> raro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 </a:t>
            </a: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impossibile</a:t>
            </a:r>
            <a:r>
              <a:rPr sz="1000" i="1" dirty="0">
                <a:latin typeface="Calibri"/>
                <a:cs typeface="Calibri"/>
              </a:rPr>
              <a:t> e </a:t>
            </a:r>
            <a:r>
              <a:rPr sz="1000" i="1" spc="-10" dirty="0">
                <a:latin typeface="Calibri"/>
                <a:cs typeface="Calibri"/>
              </a:rPr>
              <a:t>presenta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questi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sintomi: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3379" y="1864359"/>
            <a:ext cx="88900" cy="1090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0580" y="1864359"/>
            <a:ext cx="3200400" cy="1090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dolore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sete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secchezza </a:t>
            </a:r>
            <a:r>
              <a:rPr sz="1000" i="1" spc="-5" dirty="0">
                <a:latin typeface="Calibri"/>
                <a:cs typeface="Calibri"/>
              </a:rPr>
              <a:t>della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bocca,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zona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morsa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assume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colorito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bluastro si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gonﬁa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fa</a:t>
            </a:r>
            <a:r>
              <a:rPr sz="1000" i="1" spc="-5" dirty="0">
                <a:latin typeface="Calibri"/>
                <a:cs typeface="Calibri"/>
              </a:rPr>
              <a:t> male,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presentano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chiazze emorragiche,</a:t>
            </a:r>
            <a:endParaRPr sz="1000">
              <a:latin typeface="Calibri"/>
              <a:cs typeface="Calibri"/>
            </a:endParaRPr>
          </a:p>
          <a:p>
            <a:pPr marL="12700" marR="890905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sensazione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nausea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o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direttamente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vomito,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dolore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muscolare</a:t>
            </a:r>
            <a:r>
              <a:rPr sz="1000" i="1" dirty="0">
                <a:latin typeface="Calibri"/>
                <a:cs typeface="Calibri"/>
              </a:rPr>
              <a:t> o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articolare,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spc="-5" dirty="0">
                <a:latin typeface="Calibri"/>
                <a:cs typeface="Calibri"/>
              </a:rPr>
              <a:t>aumento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della temperatura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corporea,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spc="-5" dirty="0">
                <a:latin typeface="Calibri"/>
                <a:cs typeface="Calibri"/>
              </a:rPr>
              <a:t>collasso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cardiocircolatorio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(se </a:t>
            </a: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interviene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tempo).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3379" y="3082290"/>
            <a:ext cx="5651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</a:t>
            </a:r>
            <a:r>
              <a:rPr sz="1000" i="1" spc="5" dirty="0">
                <a:latin typeface="Calibri"/>
                <a:cs typeface="Calibri"/>
              </a:rPr>
              <a:t>o</a:t>
            </a:r>
            <a:r>
              <a:rPr sz="1000" i="1" spc="-10" dirty="0">
                <a:latin typeface="Calibri"/>
                <a:cs typeface="Calibri"/>
              </a:rPr>
              <a:t>s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f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15" dirty="0">
                <a:latin typeface="Calibri"/>
                <a:cs typeface="Calibri"/>
              </a:rPr>
              <a:t>r</a:t>
            </a:r>
            <a:r>
              <a:rPr sz="1000" i="1" spc="10" dirty="0">
                <a:latin typeface="Calibri"/>
                <a:cs typeface="Calibri"/>
              </a:rPr>
              <a:t>e</a:t>
            </a:r>
            <a:r>
              <a:rPr sz="1000" i="1" dirty="0">
                <a:latin typeface="Calibri"/>
                <a:cs typeface="Calibri"/>
              </a:rPr>
              <a:t>?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3379" y="3234690"/>
            <a:ext cx="88900" cy="109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30580" y="3234690"/>
            <a:ext cx="2052955" cy="109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9718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chiamare immediatamente il 118,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tranquillizzare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l’infortunato,</a:t>
            </a:r>
            <a:endParaRPr sz="1000">
              <a:latin typeface="Calibri"/>
              <a:cs typeface="Calibri"/>
            </a:endParaRPr>
          </a:p>
          <a:p>
            <a:pPr marL="12700" marR="381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lavare con abbondante acqua il </a:t>
            </a:r>
            <a:r>
              <a:rPr sz="1000" i="1" spc="-10" dirty="0">
                <a:latin typeface="Calibri"/>
                <a:cs typeface="Calibri"/>
              </a:rPr>
              <a:t>morso,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mai</a:t>
            </a:r>
            <a:r>
              <a:rPr sz="1000" i="1" spc="-5" dirty="0">
                <a:latin typeface="Calibri"/>
                <a:cs typeface="Calibri"/>
              </a:rPr>
              <a:t> succhiare il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veleno,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-3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applicare</a:t>
            </a:r>
            <a:r>
              <a:rPr sz="1000" i="1" spc="-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ghiaccio,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latin typeface="Calibri"/>
                <a:cs typeface="Calibri"/>
              </a:rPr>
              <a:t>mai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applicare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lacci</a:t>
            </a:r>
            <a:r>
              <a:rPr sz="1000" i="1" spc="-10" dirty="0">
                <a:latin typeface="Calibri"/>
                <a:cs typeface="Calibri"/>
              </a:rPr>
              <a:t> emostatici,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latin typeface="Calibri"/>
                <a:cs typeface="Calibri"/>
              </a:rPr>
              <a:t>non</a:t>
            </a:r>
            <a:r>
              <a:rPr sz="1000" i="1" spc="-10" dirty="0">
                <a:latin typeface="Calibri"/>
                <a:cs typeface="Calibri"/>
              </a:rPr>
              <a:t> somministrare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medicinali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o</a:t>
            </a:r>
            <a:r>
              <a:rPr sz="1000" i="1" spc="-5" dirty="0">
                <a:latin typeface="Calibri"/>
                <a:cs typeface="Calibri"/>
              </a:rPr>
              <a:t> alcolici.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6709" y="4301490"/>
            <a:ext cx="4678045" cy="1851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6670" algn="just">
              <a:lnSpc>
                <a:spcPct val="100000"/>
              </a:lnSpc>
              <a:spcBef>
                <a:spcPts val="100"/>
              </a:spcBef>
            </a:pPr>
            <a:r>
              <a:rPr sz="1000" i="1" spc="-10" dirty="0">
                <a:latin typeface="Calibri"/>
                <a:cs typeface="Calibri"/>
              </a:rPr>
              <a:t>Per </a:t>
            </a:r>
            <a:r>
              <a:rPr sz="1000" i="1" spc="-5" dirty="0">
                <a:latin typeface="Calibri"/>
                <a:cs typeface="Calibri"/>
              </a:rPr>
              <a:t>porre rimedio </a:t>
            </a:r>
            <a:r>
              <a:rPr sz="1000" i="1" dirty="0">
                <a:latin typeface="Calibri"/>
                <a:cs typeface="Calibri"/>
              </a:rPr>
              <a:t>al </a:t>
            </a:r>
            <a:r>
              <a:rPr sz="1000" i="1" spc="-5" dirty="0">
                <a:latin typeface="Calibri"/>
                <a:cs typeface="Calibri"/>
              </a:rPr>
              <a:t>morso della Vipera bisogna somministrare all’infortunato </a:t>
            </a:r>
            <a:r>
              <a:rPr sz="1000" i="1" spc="-15" dirty="0">
                <a:latin typeface="Calibri"/>
                <a:cs typeface="Calibri"/>
              </a:rPr>
              <a:t>l’apposito 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siero disponibile solo negli ospedali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Pronto </a:t>
            </a:r>
            <a:r>
              <a:rPr sz="1000" i="1" spc="-10" dirty="0">
                <a:latin typeface="Calibri"/>
                <a:cs typeface="Calibri"/>
              </a:rPr>
              <a:t>Soccorso, </a:t>
            </a:r>
            <a:r>
              <a:rPr sz="1000" i="1" spc="-5" dirty="0">
                <a:latin typeface="Calibri"/>
                <a:cs typeface="Calibri"/>
              </a:rPr>
              <a:t>poiché la somministrazione </a:t>
            </a:r>
            <a:r>
              <a:rPr sz="1000" i="1" spc="-10" dirty="0">
                <a:latin typeface="Calibri"/>
                <a:cs typeface="Calibri"/>
              </a:rPr>
              <a:t>eccessi- 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va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del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siero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può </a:t>
            </a:r>
            <a:r>
              <a:rPr sz="1000" i="1" spc="-5" dirty="0">
                <a:latin typeface="Calibri"/>
                <a:cs typeface="Calibri"/>
              </a:rPr>
              <a:t>causare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shock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anaﬁlattici.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Calibri"/>
              <a:cs typeface="Calibri"/>
            </a:endParaRPr>
          </a:p>
          <a:p>
            <a:pPr marL="38735" algn="just">
              <a:lnSpc>
                <a:spcPct val="100000"/>
              </a:lnSpc>
            </a:pP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MORSO</a:t>
            </a:r>
            <a:r>
              <a:rPr sz="1000" i="1" spc="-1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DA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 MAMMIFERI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COMUNI</a:t>
            </a:r>
            <a:r>
              <a:rPr sz="1000" i="1" spc="1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MORSO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DA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MAMMIFERI</a:t>
            </a:r>
            <a:r>
              <a:rPr sz="1000" i="1" spc="1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COMUNI</a:t>
            </a:r>
            <a:endParaRPr sz="1000">
              <a:latin typeface="Calibri"/>
              <a:cs typeface="Calibri"/>
            </a:endParaRPr>
          </a:p>
          <a:p>
            <a:pPr marL="130810" indent="-92075">
              <a:lnSpc>
                <a:spcPct val="100000"/>
              </a:lnSpc>
              <a:buChar char="•"/>
              <a:tabLst>
                <a:tab pos="130810" algn="l"/>
              </a:tabLst>
            </a:pP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Morso</a:t>
            </a:r>
            <a:r>
              <a:rPr sz="1000" i="1" spc="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di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cane:</a:t>
            </a:r>
            <a:r>
              <a:rPr sz="1000" i="1" spc="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lacera la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pelle</a:t>
            </a:r>
            <a:r>
              <a:rPr sz="1000" i="1" dirty="0">
                <a:latin typeface="Calibri"/>
                <a:cs typeface="Calibri"/>
              </a:rPr>
              <a:t> e</a:t>
            </a:r>
            <a:r>
              <a:rPr sz="1000" i="1" spc="-5" dirty="0">
                <a:latin typeface="Calibri"/>
                <a:cs typeface="Calibri"/>
              </a:rPr>
              <a:t> può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trasmettere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malattie</a:t>
            </a:r>
            <a:r>
              <a:rPr sz="1000" i="1" dirty="0">
                <a:latin typeface="Calibri"/>
                <a:cs typeface="Calibri"/>
              </a:rPr>
              <a:t> che </a:t>
            </a:r>
            <a:r>
              <a:rPr sz="1000" i="1" spc="-5" dirty="0">
                <a:latin typeface="Calibri"/>
                <a:cs typeface="Calibri"/>
              </a:rPr>
              <a:t>portano</a:t>
            </a:r>
            <a:r>
              <a:rPr sz="1000" i="1" dirty="0">
                <a:latin typeface="Calibri"/>
                <a:cs typeface="Calibri"/>
              </a:rPr>
              <a:t> ad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infezioni.</a:t>
            </a:r>
            <a:endParaRPr sz="1000">
              <a:latin typeface="Calibri"/>
              <a:cs typeface="Calibri"/>
            </a:endParaRPr>
          </a:p>
          <a:p>
            <a:pPr marL="12700" marR="172720" indent="26670">
              <a:lnSpc>
                <a:spcPct val="100000"/>
              </a:lnSpc>
              <a:buChar char="•"/>
              <a:tabLst>
                <a:tab pos="130810" algn="l"/>
              </a:tabLst>
            </a:pP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Morso</a:t>
            </a:r>
            <a:r>
              <a:rPr sz="1000" i="1" spc="1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di</a:t>
            </a:r>
            <a:r>
              <a:rPr sz="1000" i="1" spc="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5" dirty="0">
                <a:solidFill>
                  <a:srgbClr val="D12229"/>
                </a:solidFill>
                <a:latin typeface="Calibri"/>
                <a:cs typeface="Calibri"/>
              </a:rPr>
              <a:t>gatto: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ha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maggiore probabilità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10" dirty="0">
                <a:latin typeface="Calibri"/>
                <a:cs typeface="Calibri"/>
              </a:rPr>
              <a:t>infezione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rispetto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5" dirty="0">
                <a:latin typeface="Calibri"/>
                <a:cs typeface="Calibri"/>
              </a:rPr>
              <a:t> quello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del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cane</a:t>
            </a:r>
            <a:r>
              <a:rPr sz="1000" i="1" dirty="0">
                <a:latin typeface="Calibri"/>
                <a:cs typeface="Calibri"/>
              </a:rPr>
              <a:t> 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i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loro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denti più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ﬁni</a:t>
            </a:r>
            <a:r>
              <a:rPr sz="1000" i="1" dirty="0">
                <a:latin typeface="Calibri"/>
                <a:cs typeface="Calibri"/>
              </a:rPr>
              <a:t> 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taglienti</a:t>
            </a:r>
            <a:r>
              <a:rPr sz="1000" i="1" spc="-5" dirty="0">
                <a:latin typeface="Calibri"/>
                <a:cs typeface="Calibri"/>
              </a:rPr>
              <a:t> possono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provocare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lacerazioni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più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profonde.</a:t>
            </a:r>
            <a:endParaRPr sz="1000">
              <a:latin typeface="Calibri"/>
              <a:cs typeface="Calibri"/>
            </a:endParaRPr>
          </a:p>
          <a:p>
            <a:pPr marL="12700" marR="231775" indent="26670">
              <a:lnSpc>
                <a:spcPct val="100000"/>
              </a:lnSpc>
              <a:buChar char="•"/>
              <a:tabLst>
                <a:tab pos="130810" algn="l"/>
              </a:tabLst>
            </a:pP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Morso</a:t>
            </a:r>
            <a:r>
              <a:rPr sz="1000" i="1" spc="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di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topo-</a:t>
            </a:r>
            <a:r>
              <a:rPr sz="1000" i="1" spc="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5" dirty="0">
                <a:solidFill>
                  <a:srgbClr val="D12229"/>
                </a:solidFill>
                <a:latin typeface="Calibri"/>
                <a:cs typeface="Calibri"/>
              </a:rPr>
              <a:t>ratto-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roditore: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quest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’ultimo </a:t>
            </a:r>
            <a:r>
              <a:rPr sz="1000" i="1" dirty="0">
                <a:latin typeface="Calibri"/>
                <a:cs typeface="Calibri"/>
              </a:rPr>
              <a:t>è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più pericoloso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tre.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 loro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morso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può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portare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malattie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come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rabbia,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 </a:t>
            </a:r>
            <a:r>
              <a:rPr sz="1000" i="1" spc="-10" dirty="0">
                <a:latin typeface="Calibri"/>
                <a:cs typeface="Calibri"/>
              </a:rPr>
              <a:t>tetano</a:t>
            </a:r>
            <a:r>
              <a:rPr sz="1000" i="1" dirty="0">
                <a:latin typeface="Calibri"/>
                <a:cs typeface="Calibri"/>
              </a:rPr>
              <a:t> 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leptospirosi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(febbre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da </a:t>
            </a:r>
            <a:r>
              <a:rPr sz="1000" i="1" spc="-5" dirty="0">
                <a:latin typeface="Calibri"/>
                <a:cs typeface="Calibri"/>
              </a:rPr>
              <a:t>campo).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Calibri"/>
              <a:cs typeface="Calibri"/>
            </a:endParaRPr>
          </a:p>
          <a:p>
            <a:pPr marL="38735" algn="just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Cosa</a:t>
            </a:r>
            <a:r>
              <a:rPr sz="1000" i="1" spc="-4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fare?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3379" y="6127750"/>
            <a:ext cx="889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30580" y="6127750"/>
            <a:ext cx="34074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9304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in </a:t>
            </a:r>
            <a:r>
              <a:rPr sz="1000" i="1" spc="-10" dirty="0">
                <a:latin typeface="Calibri"/>
                <a:cs typeface="Calibri"/>
              </a:rPr>
              <a:t>casi </a:t>
            </a:r>
            <a:r>
              <a:rPr sz="1000" i="1" spc="-5" dirty="0">
                <a:latin typeface="Calibri"/>
                <a:cs typeface="Calibri"/>
              </a:rPr>
              <a:t>gravi chiamare il 118,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rassicurare</a:t>
            </a:r>
            <a:r>
              <a:rPr sz="1000" i="1" spc="-10" dirty="0">
                <a:latin typeface="Calibri"/>
                <a:cs typeface="Calibri"/>
              </a:rPr>
              <a:t> l’infortunato,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indossare guanti </a:t>
            </a:r>
            <a:r>
              <a:rPr sz="1000" i="1" spc="-10" dirty="0">
                <a:latin typeface="Calibri"/>
                <a:cs typeface="Calibri"/>
              </a:rPr>
              <a:t>sterili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monouso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per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evitare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un</a:t>
            </a:r>
            <a:r>
              <a:rPr sz="1000" i="1" spc="-5" dirty="0">
                <a:latin typeface="Calibri"/>
                <a:cs typeface="Calibri"/>
              </a:rPr>
              <a:t> possibile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contagio,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consultare il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medico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base.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39640" y="6939280"/>
            <a:ext cx="179705" cy="64262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39370">
              <a:lnSpc>
                <a:spcPct val="100000"/>
              </a:lnSpc>
              <a:spcBef>
                <a:spcPts val="370"/>
              </a:spcBef>
            </a:pPr>
            <a:r>
              <a:rPr sz="1800" dirty="0">
                <a:latin typeface="Arial MT"/>
                <a:cs typeface="Arial MT"/>
              </a:rPr>
              <a:t>2</a:t>
            </a:r>
            <a:endParaRPr sz="18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800" dirty="0">
                <a:latin typeface="Arial MT"/>
                <a:cs typeface="Arial MT"/>
              </a:rPr>
              <a:t>9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0059" y="5224584"/>
            <a:ext cx="4380230" cy="1618175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318770" y="6957096"/>
            <a:ext cx="330200" cy="336550"/>
            <a:chOff x="318770" y="6957096"/>
            <a:chExt cx="330200" cy="336550"/>
          </a:xfrm>
        </p:grpSpPr>
        <p:sp>
          <p:nvSpPr>
            <p:cNvPr id="4" name="object 4"/>
            <p:cNvSpPr/>
            <p:nvPr/>
          </p:nvSpPr>
          <p:spPr>
            <a:xfrm>
              <a:off x="326390" y="6968490"/>
              <a:ext cx="314960" cy="313690"/>
            </a:xfrm>
            <a:custGeom>
              <a:avLst/>
              <a:gdLst/>
              <a:ahLst/>
              <a:cxnLst/>
              <a:rect l="l" t="t" r="r" b="b"/>
              <a:pathLst>
                <a:path w="314959" h="313690">
                  <a:moveTo>
                    <a:pt x="157480" y="0"/>
                  </a:moveTo>
                  <a:lnTo>
                    <a:pt x="107452" y="7955"/>
                  </a:lnTo>
                  <a:lnTo>
                    <a:pt x="64190" y="30114"/>
                  </a:lnTo>
                  <a:lnTo>
                    <a:pt x="30195" y="63916"/>
                  </a:lnTo>
                  <a:lnTo>
                    <a:pt x="7965" y="106801"/>
                  </a:lnTo>
                  <a:lnTo>
                    <a:pt x="0" y="156209"/>
                  </a:lnTo>
                  <a:lnTo>
                    <a:pt x="7965" y="206237"/>
                  </a:lnTo>
                  <a:lnTo>
                    <a:pt x="30195" y="249499"/>
                  </a:lnTo>
                  <a:lnTo>
                    <a:pt x="64190" y="283494"/>
                  </a:lnTo>
                  <a:lnTo>
                    <a:pt x="107452" y="305724"/>
                  </a:lnTo>
                  <a:lnTo>
                    <a:pt x="157480" y="313689"/>
                  </a:lnTo>
                  <a:lnTo>
                    <a:pt x="207020" y="305724"/>
                  </a:lnTo>
                  <a:lnTo>
                    <a:pt x="250220" y="283494"/>
                  </a:lnTo>
                  <a:lnTo>
                    <a:pt x="284398" y="249499"/>
                  </a:lnTo>
                  <a:lnTo>
                    <a:pt x="306872" y="206237"/>
                  </a:lnTo>
                  <a:lnTo>
                    <a:pt x="314960" y="156209"/>
                  </a:lnTo>
                  <a:lnTo>
                    <a:pt x="306872" y="106801"/>
                  </a:lnTo>
                  <a:lnTo>
                    <a:pt x="284398" y="63916"/>
                  </a:lnTo>
                  <a:lnTo>
                    <a:pt x="250220" y="30114"/>
                  </a:lnTo>
                  <a:lnTo>
                    <a:pt x="207020" y="7955"/>
                  </a:lnTo>
                  <a:lnTo>
                    <a:pt x="157480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26390" y="6968490"/>
              <a:ext cx="314960" cy="313690"/>
            </a:xfrm>
            <a:custGeom>
              <a:avLst/>
              <a:gdLst/>
              <a:ahLst/>
              <a:cxnLst/>
              <a:rect l="l" t="t" r="r" b="b"/>
              <a:pathLst>
                <a:path w="314959" h="313690">
                  <a:moveTo>
                    <a:pt x="314960" y="156209"/>
                  </a:moveTo>
                  <a:lnTo>
                    <a:pt x="306872" y="206237"/>
                  </a:lnTo>
                  <a:lnTo>
                    <a:pt x="284398" y="249499"/>
                  </a:lnTo>
                  <a:lnTo>
                    <a:pt x="250220" y="283494"/>
                  </a:lnTo>
                  <a:lnTo>
                    <a:pt x="207020" y="305724"/>
                  </a:lnTo>
                  <a:lnTo>
                    <a:pt x="157480" y="313689"/>
                  </a:lnTo>
                  <a:lnTo>
                    <a:pt x="107452" y="305724"/>
                  </a:lnTo>
                  <a:lnTo>
                    <a:pt x="64190" y="283494"/>
                  </a:lnTo>
                  <a:lnTo>
                    <a:pt x="30195" y="249499"/>
                  </a:lnTo>
                  <a:lnTo>
                    <a:pt x="7965" y="206237"/>
                  </a:lnTo>
                  <a:lnTo>
                    <a:pt x="0" y="156209"/>
                  </a:lnTo>
                  <a:lnTo>
                    <a:pt x="7965" y="106801"/>
                  </a:lnTo>
                  <a:lnTo>
                    <a:pt x="30195" y="63916"/>
                  </a:lnTo>
                  <a:lnTo>
                    <a:pt x="64190" y="30114"/>
                  </a:lnTo>
                  <a:lnTo>
                    <a:pt x="107452" y="7955"/>
                  </a:lnTo>
                  <a:lnTo>
                    <a:pt x="157480" y="0"/>
                  </a:lnTo>
                  <a:lnTo>
                    <a:pt x="207020" y="7955"/>
                  </a:lnTo>
                  <a:lnTo>
                    <a:pt x="250220" y="30114"/>
                  </a:lnTo>
                  <a:lnTo>
                    <a:pt x="284398" y="63916"/>
                  </a:lnTo>
                  <a:lnTo>
                    <a:pt x="306872" y="106801"/>
                  </a:lnTo>
                  <a:lnTo>
                    <a:pt x="314960" y="156209"/>
                  </a:lnTo>
                  <a:close/>
                </a:path>
                <a:path w="314959" h="313690">
                  <a:moveTo>
                    <a:pt x="0" y="0"/>
                  </a:moveTo>
                  <a:lnTo>
                    <a:pt x="0" y="0"/>
                  </a:lnTo>
                </a:path>
                <a:path w="314959" h="313690">
                  <a:moveTo>
                    <a:pt x="314960" y="313689"/>
                  </a:moveTo>
                  <a:lnTo>
                    <a:pt x="314960" y="313689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18770" y="6960870"/>
              <a:ext cx="330200" cy="328930"/>
            </a:xfrm>
            <a:custGeom>
              <a:avLst/>
              <a:gdLst/>
              <a:ahLst/>
              <a:cxnLst/>
              <a:rect l="l" t="t" r="r" b="b"/>
              <a:pathLst>
                <a:path w="330200" h="328929">
                  <a:moveTo>
                    <a:pt x="322580" y="163829"/>
                  </a:moveTo>
                  <a:lnTo>
                    <a:pt x="314492" y="213370"/>
                  </a:lnTo>
                  <a:lnTo>
                    <a:pt x="292018" y="256570"/>
                  </a:lnTo>
                  <a:lnTo>
                    <a:pt x="257840" y="290748"/>
                  </a:lnTo>
                  <a:lnTo>
                    <a:pt x="214640" y="313222"/>
                  </a:lnTo>
                  <a:lnTo>
                    <a:pt x="165100" y="321309"/>
                  </a:lnTo>
                  <a:lnTo>
                    <a:pt x="115072" y="313222"/>
                  </a:lnTo>
                  <a:lnTo>
                    <a:pt x="71810" y="290748"/>
                  </a:lnTo>
                  <a:lnTo>
                    <a:pt x="37815" y="256570"/>
                  </a:lnTo>
                  <a:lnTo>
                    <a:pt x="15585" y="213370"/>
                  </a:lnTo>
                  <a:lnTo>
                    <a:pt x="7619" y="163829"/>
                  </a:lnTo>
                  <a:lnTo>
                    <a:pt x="15585" y="114289"/>
                  </a:lnTo>
                  <a:lnTo>
                    <a:pt x="37815" y="71089"/>
                  </a:lnTo>
                  <a:lnTo>
                    <a:pt x="71810" y="36911"/>
                  </a:lnTo>
                  <a:lnTo>
                    <a:pt x="115072" y="14437"/>
                  </a:lnTo>
                  <a:lnTo>
                    <a:pt x="165100" y="6349"/>
                  </a:lnTo>
                  <a:lnTo>
                    <a:pt x="214640" y="14437"/>
                  </a:lnTo>
                  <a:lnTo>
                    <a:pt x="257840" y="36911"/>
                  </a:lnTo>
                  <a:lnTo>
                    <a:pt x="292018" y="71089"/>
                  </a:lnTo>
                  <a:lnTo>
                    <a:pt x="314492" y="114289"/>
                  </a:lnTo>
                  <a:lnTo>
                    <a:pt x="322580" y="163829"/>
                  </a:lnTo>
                  <a:close/>
                </a:path>
                <a:path w="330200" h="328929">
                  <a:moveTo>
                    <a:pt x="0" y="0"/>
                  </a:moveTo>
                  <a:lnTo>
                    <a:pt x="0" y="0"/>
                  </a:lnTo>
                </a:path>
                <a:path w="330200" h="328929">
                  <a:moveTo>
                    <a:pt x="330200" y="328929"/>
                  </a:moveTo>
                  <a:lnTo>
                    <a:pt x="330200" y="328929"/>
                  </a:lnTo>
                </a:path>
              </a:pathLst>
            </a:custGeom>
            <a:ln w="7547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0" y="1004569"/>
            <a:ext cx="5334000" cy="146050"/>
            <a:chOff x="0" y="1004569"/>
            <a:chExt cx="5334000" cy="146050"/>
          </a:xfrm>
        </p:grpSpPr>
        <p:sp>
          <p:nvSpPr>
            <p:cNvPr id="8" name="object 8"/>
            <p:cNvSpPr/>
            <p:nvPr/>
          </p:nvSpPr>
          <p:spPr>
            <a:xfrm>
              <a:off x="0" y="1004569"/>
              <a:ext cx="5334000" cy="146050"/>
            </a:xfrm>
            <a:custGeom>
              <a:avLst/>
              <a:gdLst/>
              <a:ahLst/>
              <a:cxnLst/>
              <a:rect l="l" t="t" r="r" b="b"/>
              <a:pathLst>
                <a:path w="5334000" h="146050">
                  <a:moveTo>
                    <a:pt x="0" y="146050"/>
                  </a:moveTo>
                  <a:lnTo>
                    <a:pt x="5334000" y="14605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605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004569"/>
              <a:ext cx="5334000" cy="146050"/>
            </a:xfrm>
            <a:custGeom>
              <a:avLst/>
              <a:gdLst/>
              <a:ahLst/>
              <a:cxnLst/>
              <a:rect l="l" t="t" r="r" b="b"/>
              <a:pathLst>
                <a:path w="5334000" h="146050">
                  <a:moveTo>
                    <a:pt x="0" y="146050"/>
                  </a:moveTo>
                  <a:lnTo>
                    <a:pt x="5334000" y="14605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6050"/>
                  </a:lnTo>
                  <a:close/>
                </a:path>
                <a:path w="5334000" h="146050">
                  <a:moveTo>
                    <a:pt x="0" y="0"/>
                  </a:moveTo>
                  <a:lnTo>
                    <a:pt x="0" y="0"/>
                  </a:lnTo>
                </a:path>
                <a:path w="5334000" h="146050">
                  <a:moveTo>
                    <a:pt x="5334000" y="146050"/>
                  </a:moveTo>
                  <a:lnTo>
                    <a:pt x="5334000" y="14605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407669" y="403908"/>
            <a:ext cx="440690" cy="450850"/>
            <a:chOff x="407669" y="403908"/>
            <a:chExt cx="440690" cy="450850"/>
          </a:xfrm>
        </p:grpSpPr>
        <p:sp>
          <p:nvSpPr>
            <p:cNvPr id="11" name="object 11"/>
            <p:cNvSpPr/>
            <p:nvPr/>
          </p:nvSpPr>
          <p:spPr>
            <a:xfrm>
              <a:off x="417829" y="419100"/>
              <a:ext cx="420370" cy="419100"/>
            </a:xfrm>
            <a:custGeom>
              <a:avLst/>
              <a:gdLst/>
              <a:ahLst/>
              <a:cxnLst/>
              <a:rect l="l" t="t" r="r" b="b"/>
              <a:pathLst>
                <a:path w="420369" h="419100">
                  <a:moveTo>
                    <a:pt x="210820" y="0"/>
                  </a:moveTo>
                  <a:lnTo>
                    <a:pt x="162352" y="5542"/>
                  </a:lnTo>
                  <a:lnTo>
                    <a:pt x="117928" y="21327"/>
                  </a:lnTo>
                  <a:lnTo>
                    <a:pt x="78791" y="46086"/>
                  </a:lnTo>
                  <a:lnTo>
                    <a:pt x="46186" y="78554"/>
                  </a:lnTo>
                  <a:lnTo>
                    <a:pt x="21356" y="117465"/>
                  </a:lnTo>
                  <a:lnTo>
                    <a:pt x="5546" y="161552"/>
                  </a:lnTo>
                  <a:lnTo>
                    <a:pt x="0" y="209550"/>
                  </a:lnTo>
                  <a:lnTo>
                    <a:pt x="5546" y="257946"/>
                  </a:lnTo>
                  <a:lnTo>
                    <a:pt x="21356" y="302189"/>
                  </a:lnTo>
                  <a:lnTo>
                    <a:pt x="46186" y="341078"/>
                  </a:lnTo>
                  <a:lnTo>
                    <a:pt x="78791" y="373413"/>
                  </a:lnTo>
                  <a:lnTo>
                    <a:pt x="117928" y="397995"/>
                  </a:lnTo>
                  <a:lnTo>
                    <a:pt x="162352" y="413623"/>
                  </a:lnTo>
                  <a:lnTo>
                    <a:pt x="210820" y="419100"/>
                  </a:lnTo>
                  <a:lnTo>
                    <a:pt x="258817" y="413623"/>
                  </a:lnTo>
                  <a:lnTo>
                    <a:pt x="302904" y="397995"/>
                  </a:lnTo>
                  <a:lnTo>
                    <a:pt x="341815" y="373413"/>
                  </a:lnTo>
                  <a:lnTo>
                    <a:pt x="374283" y="341078"/>
                  </a:lnTo>
                  <a:lnTo>
                    <a:pt x="399042" y="302189"/>
                  </a:lnTo>
                  <a:lnTo>
                    <a:pt x="414827" y="257946"/>
                  </a:lnTo>
                  <a:lnTo>
                    <a:pt x="420370" y="209550"/>
                  </a:lnTo>
                  <a:lnTo>
                    <a:pt x="414827" y="161552"/>
                  </a:lnTo>
                  <a:lnTo>
                    <a:pt x="399042" y="117465"/>
                  </a:lnTo>
                  <a:lnTo>
                    <a:pt x="374283" y="78554"/>
                  </a:lnTo>
                  <a:lnTo>
                    <a:pt x="341815" y="46086"/>
                  </a:lnTo>
                  <a:lnTo>
                    <a:pt x="302904" y="21327"/>
                  </a:lnTo>
                  <a:lnTo>
                    <a:pt x="258817" y="5542"/>
                  </a:lnTo>
                  <a:lnTo>
                    <a:pt x="210820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7829" y="419100"/>
              <a:ext cx="420370" cy="420370"/>
            </a:xfrm>
            <a:custGeom>
              <a:avLst/>
              <a:gdLst/>
              <a:ahLst/>
              <a:cxnLst/>
              <a:rect l="l" t="t" r="r" b="b"/>
              <a:pathLst>
                <a:path w="420369" h="420369">
                  <a:moveTo>
                    <a:pt x="420370" y="209550"/>
                  </a:moveTo>
                  <a:lnTo>
                    <a:pt x="414827" y="257946"/>
                  </a:lnTo>
                  <a:lnTo>
                    <a:pt x="399042" y="302189"/>
                  </a:lnTo>
                  <a:lnTo>
                    <a:pt x="374283" y="341078"/>
                  </a:lnTo>
                  <a:lnTo>
                    <a:pt x="341815" y="373413"/>
                  </a:lnTo>
                  <a:lnTo>
                    <a:pt x="302904" y="397995"/>
                  </a:lnTo>
                  <a:lnTo>
                    <a:pt x="258817" y="413623"/>
                  </a:lnTo>
                  <a:lnTo>
                    <a:pt x="210820" y="419100"/>
                  </a:lnTo>
                  <a:lnTo>
                    <a:pt x="162352" y="413623"/>
                  </a:lnTo>
                  <a:lnTo>
                    <a:pt x="117928" y="397995"/>
                  </a:lnTo>
                  <a:lnTo>
                    <a:pt x="78791" y="373413"/>
                  </a:lnTo>
                  <a:lnTo>
                    <a:pt x="46186" y="341078"/>
                  </a:lnTo>
                  <a:lnTo>
                    <a:pt x="21356" y="302189"/>
                  </a:lnTo>
                  <a:lnTo>
                    <a:pt x="5546" y="257946"/>
                  </a:lnTo>
                  <a:lnTo>
                    <a:pt x="0" y="209550"/>
                  </a:lnTo>
                  <a:lnTo>
                    <a:pt x="5546" y="161552"/>
                  </a:lnTo>
                  <a:lnTo>
                    <a:pt x="21356" y="117465"/>
                  </a:lnTo>
                  <a:lnTo>
                    <a:pt x="46186" y="78554"/>
                  </a:lnTo>
                  <a:lnTo>
                    <a:pt x="78791" y="46086"/>
                  </a:lnTo>
                  <a:lnTo>
                    <a:pt x="117928" y="21327"/>
                  </a:lnTo>
                  <a:lnTo>
                    <a:pt x="162352" y="5542"/>
                  </a:lnTo>
                  <a:lnTo>
                    <a:pt x="210820" y="0"/>
                  </a:lnTo>
                  <a:lnTo>
                    <a:pt x="258817" y="5542"/>
                  </a:lnTo>
                  <a:lnTo>
                    <a:pt x="302904" y="21327"/>
                  </a:lnTo>
                  <a:lnTo>
                    <a:pt x="341815" y="46086"/>
                  </a:lnTo>
                  <a:lnTo>
                    <a:pt x="374283" y="78554"/>
                  </a:lnTo>
                  <a:lnTo>
                    <a:pt x="399042" y="117465"/>
                  </a:lnTo>
                  <a:lnTo>
                    <a:pt x="414827" y="161552"/>
                  </a:lnTo>
                  <a:lnTo>
                    <a:pt x="420370" y="209550"/>
                  </a:lnTo>
                  <a:close/>
                </a:path>
                <a:path w="420369" h="420369">
                  <a:moveTo>
                    <a:pt x="0" y="0"/>
                  </a:moveTo>
                  <a:lnTo>
                    <a:pt x="0" y="0"/>
                  </a:lnTo>
                </a:path>
                <a:path w="420369" h="420369">
                  <a:moveTo>
                    <a:pt x="420370" y="420370"/>
                  </a:moveTo>
                  <a:lnTo>
                    <a:pt x="420370" y="42037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7669" y="408940"/>
              <a:ext cx="440690" cy="440690"/>
            </a:xfrm>
            <a:custGeom>
              <a:avLst/>
              <a:gdLst/>
              <a:ahLst/>
              <a:cxnLst/>
              <a:rect l="l" t="t" r="r" b="b"/>
              <a:pathLst>
                <a:path w="440690" h="440690">
                  <a:moveTo>
                    <a:pt x="430530" y="219709"/>
                  </a:moveTo>
                  <a:lnTo>
                    <a:pt x="424987" y="268177"/>
                  </a:lnTo>
                  <a:lnTo>
                    <a:pt x="409202" y="312601"/>
                  </a:lnTo>
                  <a:lnTo>
                    <a:pt x="384443" y="351738"/>
                  </a:lnTo>
                  <a:lnTo>
                    <a:pt x="351975" y="384343"/>
                  </a:lnTo>
                  <a:lnTo>
                    <a:pt x="313064" y="409173"/>
                  </a:lnTo>
                  <a:lnTo>
                    <a:pt x="268977" y="424983"/>
                  </a:lnTo>
                  <a:lnTo>
                    <a:pt x="220979" y="430529"/>
                  </a:lnTo>
                  <a:lnTo>
                    <a:pt x="172512" y="424983"/>
                  </a:lnTo>
                  <a:lnTo>
                    <a:pt x="128088" y="409173"/>
                  </a:lnTo>
                  <a:lnTo>
                    <a:pt x="88951" y="384343"/>
                  </a:lnTo>
                  <a:lnTo>
                    <a:pt x="56346" y="351738"/>
                  </a:lnTo>
                  <a:lnTo>
                    <a:pt x="31516" y="312601"/>
                  </a:lnTo>
                  <a:lnTo>
                    <a:pt x="15706" y="268177"/>
                  </a:lnTo>
                  <a:lnTo>
                    <a:pt x="10159" y="219709"/>
                  </a:lnTo>
                  <a:lnTo>
                    <a:pt x="15706" y="171712"/>
                  </a:lnTo>
                  <a:lnTo>
                    <a:pt x="31516" y="127625"/>
                  </a:lnTo>
                  <a:lnTo>
                    <a:pt x="56346" y="88714"/>
                  </a:lnTo>
                  <a:lnTo>
                    <a:pt x="88951" y="56246"/>
                  </a:lnTo>
                  <a:lnTo>
                    <a:pt x="128088" y="31487"/>
                  </a:lnTo>
                  <a:lnTo>
                    <a:pt x="172512" y="15702"/>
                  </a:lnTo>
                  <a:lnTo>
                    <a:pt x="220979" y="10159"/>
                  </a:lnTo>
                  <a:lnTo>
                    <a:pt x="268977" y="15702"/>
                  </a:lnTo>
                  <a:lnTo>
                    <a:pt x="313064" y="31487"/>
                  </a:lnTo>
                  <a:lnTo>
                    <a:pt x="351975" y="56246"/>
                  </a:lnTo>
                  <a:lnTo>
                    <a:pt x="384443" y="88714"/>
                  </a:lnTo>
                  <a:lnTo>
                    <a:pt x="409202" y="127625"/>
                  </a:lnTo>
                  <a:lnTo>
                    <a:pt x="424987" y="171712"/>
                  </a:lnTo>
                  <a:lnTo>
                    <a:pt x="430530" y="219709"/>
                  </a:lnTo>
                  <a:close/>
                </a:path>
                <a:path w="440690" h="440690">
                  <a:moveTo>
                    <a:pt x="0" y="0"/>
                  </a:moveTo>
                  <a:lnTo>
                    <a:pt x="0" y="0"/>
                  </a:lnTo>
                </a:path>
                <a:path w="440690" h="440690">
                  <a:moveTo>
                    <a:pt x="440689" y="440689"/>
                  </a:moveTo>
                  <a:lnTo>
                    <a:pt x="440689" y="440689"/>
                  </a:lnTo>
                </a:path>
              </a:pathLst>
            </a:custGeom>
            <a:ln w="10063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379219" y="509269"/>
            <a:ext cx="3059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i="1" spc="-10" dirty="0">
                <a:solidFill>
                  <a:srgbClr val="D12229"/>
                </a:solidFill>
                <a:latin typeface="Calibri"/>
                <a:cs typeface="Calibri"/>
              </a:rPr>
              <a:t>INTOSSICAZIONE</a:t>
            </a:r>
            <a:r>
              <a:rPr sz="1600" i="1" spc="-20" dirty="0">
                <a:solidFill>
                  <a:srgbClr val="D12229"/>
                </a:solidFill>
                <a:latin typeface="Calibri"/>
                <a:cs typeface="Calibri"/>
              </a:rPr>
              <a:t> DA </a:t>
            </a:r>
            <a:r>
              <a:rPr sz="1600" i="1" spc="-15" dirty="0">
                <a:solidFill>
                  <a:srgbClr val="D12229"/>
                </a:solidFill>
                <a:latin typeface="Calibri"/>
                <a:cs typeface="Calibri"/>
              </a:rPr>
              <a:t>AGENTI</a:t>
            </a:r>
            <a:r>
              <a:rPr sz="1600" i="1" spc="-1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D12229"/>
                </a:solidFill>
                <a:latin typeface="Calibri"/>
                <a:cs typeface="Calibri"/>
              </a:rPr>
              <a:t>CHIMICI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6709" y="1379220"/>
            <a:ext cx="4671060" cy="355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Una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sostanza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chimica</a:t>
            </a:r>
            <a:r>
              <a:rPr sz="1000" i="1" dirty="0">
                <a:latin typeface="Calibri"/>
                <a:cs typeface="Calibri"/>
              </a:rPr>
              <a:t> può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introdursi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nel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nostro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organismo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attraverso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cute,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l’inalazione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l’ingestione.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gravità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dell’emergenza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classiﬁca</a:t>
            </a:r>
            <a:r>
              <a:rPr sz="1000" i="1" spc="-5" dirty="0">
                <a:latin typeface="Calibri"/>
                <a:cs typeface="Calibri"/>
              </a:rPr>
              <a:t> in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base: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6709" y="1709420"/>
            <a:ext cx="889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03909" y="1709420"/>
            <a:ext cx="19183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i="1" spc="-15" dirty="0">
                <a:latin typeface="Calibri"/>
                <a:cs typeface="Calibri"/>
              </a:rPr>
              <a:t>caratteristica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dell’agente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chimico, 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quantità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assorbita</a:t>
            </a:r>
            <a:r>
              <a:rPr sz="1000" i="1" spc="-5" dirty="0">
                <a:latin typeface="Calibri"/>
                <a:cs typeface="Calibri"/>
              </a:rPr>
              <a:t> della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sostanza, </a:t>
            </a:r>
            <a:r>
              <a:rPr sz="1000" i="1" spc="-5" dirty="0">
                <a:latin typeface="Calibri"/>
                <a:cs typeface="Calibri"/>
              </a:rPr>
              <a:t> durata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dell’esposizione </a:t>
            </a:r>
            <a:r>
              <a:rPr sz="1000" i="1" spc="-5" dirty="0">
                <a:latin typeface="Calibri"/>
                <a:cs typeface="Calibri"/>
              </a:rPr>
              <a:t>alla</a:t>
            </a:r>
            <a:r>
              <a:rPr sz="1000" i="1" spc="-10" dirty="0">
                <a:latin typeface="Calibri"/>
                <a:cs typeface="Calibri"/>
              </a:rPr>
              <a:t> sostanza.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6709" y="2317750"/>
            <a:ext cx="5651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</a:t>
            </a:r>
            <a:r>
              <a:rPr sz="1000" i="1" spc="5" dirty="0">
                <a:latin typeface="Calibri"/>
                <a:cs typeface="Calibri"/>
              </a:rPr>
              <a:t>o</a:t>
            </a:r>
            <a:r>
              <a:rPr sz="1000" i="1" spc="-10" dirty="0">
                <a:latin typeface="Calibri"/>
                <a:cs typeface="Calibri"/>
              </a:rPr>
              <a:t>s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f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15" dirty="0">
                <a:latin typeface="Calibri"/>
                <a:cs typeface="Calibri"/>
              </a:rPr>
              <a:t>r</a:t>
            </a:r>
            <a:r>
              <a:rPr sz="1000" i="1" spc="10" dirty="0">
                <a:latin typeface="Calibri"/>
                <a:cs typeface="Calibri"/>
              </a:rPr>
              <a:t>e</a:t>
            </a:r>
            <a:r>
              <a:rPr sz="1000" i="1" dirty="0">
                <a:latin typeface="Calibri"/>
                <a:cs typeface="Calibri"/>
              </a:rPr>
              <a:t>?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6709" y="2470150"/>
            <a:ext cx="8890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03909" y="2470150"/>
            <a:ext cx="4180204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chiamare</a:t>
            </a:r>
            <a:r>
              <a:rPr sz="1000" i="1" spc="-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-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118,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raccogliere</a:t>
            </a:r>
            <a:r>
              <a:rPr sz="1000" i="1" spc="-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informazioni</a:t>
            </a:r>
            <a:r>
              <a:rPr sz="1000" i="1" spc="-2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sull’accaduto,</a:t>
            </a:r>
            <a:endParaRPr sz="1000">
              <a:latin typeface="Calibri"/>
              <a:cs typeface="Calibri"/>
            </a:endParaRPr>
          </a:p>
          <a:p>
            <a:pPr marL="12700" marR="1184275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levare abiti eventualmente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impregnati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sostanza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tossica,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lavare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 </a:t>
            </a:r>
            <a:r>
              <a:rPr sz="1000" i="1" dirty="0">
                <a:latin typeface="Calibri"/>
                <a:cs typeface="Calibri"/>
              </a:rPr>
              <a:t>cute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 acqua </a:t>
            </a:r>
            <a:r>
              <a:rPr sz="1000" i="1" dirty="0">
                <a:latin typeface="Calibri"/>
                <a:cs typeface="Calibri"/>
              </a:rPr>
              <a:t>per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15/ 20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minuti,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se la cute presenta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lesioni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coprirle con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della</a:t>
            </a:r>
            <a:r>
              <a:rPr sz="1000" i="1" spc="-10" dirty="0">
                <a:latin typeface="Calibri"/>
                <a:cs typeface="Calibri"/>
              </a:rPr>
              <a:t> garza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sterile,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spc="8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caso</a:t>
            </a:r>
            <a:r>
              <a:rPr sz="1000" i="1" spc="8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8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occhi,</a:t>
            </a:r>
            <a:r>
              <a:rPr sz="1000" i="1" spc="8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eseguire</a:t>
            </a:r>
            <a:r>
              <a:rPr sz="1000" i="1" spc="9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8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lavaggio</a:t>
            </a:r>
            <a:r>
              <a:rPr sz="1000" i="1" spc="9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8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continuo</a:t>
            </a:r>
            <a:r>
              <a:rPr sz="1000" i="1" spc="8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7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ricoprire</a:t>
            </a:r>
            <a:r>
              <a:rPr sz="1000" i="1" spc="7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al</a:t>
            </a:r>
            <a:r>
              <a:rPr sz="1000" i="1" spc="7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termine</a:t>
            </a:r>
            <a:r>
              <a:rPr sz="1000" i="1" spc="7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7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6709" y="3384550"/>
            <a:ext cx="6838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10" dirty="0">
                <a:latin typeface="Calibri"/>
                <a:cs typeface="Calibri"/>
              </a:rPr>
              <a:t>garza</a:t>
            </a:r>
            <a:r>
              <a:rPr sz="1000" i="1" spc="-4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sterile,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6709" y="3536950"/>
            <a:ext cx="88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06450" y="3536950"/>
            <a:ext cx="42189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scrivere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un’etichetta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nome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della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sostanza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consegnare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arrivo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al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118.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6709" y="3689350"/>
            <a:ext cx="46755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portare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l’infortunato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fuori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dall’ambiente</a:t>
            </a:r>
            <a:r>
              <a:rPr sz="1000" i="1" spc="9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inquinato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</a:t>
            </a:r>
            <a:r>
              <a:rPr sz="1000" i="1" spc="7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sostanza</a:t>
            </a:r>
            <a:r>
              <a:rPr sz="1000" i="1" spc="7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tossica</a:t>
            </a:r>
            <a:r>
              <a:rPr sz="1000" i="1" spc="7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indossando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dispositivi</a:t>
            </a:r>
            <a:r>
              <a:rPr sz="1000" i="1" spc="-5" dirty="0">
                <a:latin typeface="Calibri"/>
                <a:cs typeface="Calibri"/>
              </a:rPr>
              <a:t> adeguati come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maschere,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46709" y="3992879"/>
            <a:ext cx="8890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03909" y="3992879"/>
            <a:ext cx="248539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4769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mantenere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aperte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vie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aeree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dell’infortunato,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mettere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l’infortunato in posizione</a:t>
            </a:r>
            <a:r>
              <a:rPr sz="1000" i="1" dirty="0">
                <a:latin typeface="Calibri"/>
                <a:cs typeface="Calibri"/>
              </a:rPr>
              <a:t> di </a:t>
            </a:r>
            <a:r>
              <a:rPr sz="1000" i="1" spc="-10" dirty="0">
                <a:latin typeface="Calibri"/>
                <a:cs typeface="Calibri"/>
              </a:rPr>
              <a:t>sicurezza, </a:t>
            </a:r>
            <a:r>
              <a:rPr sz="1000" i="1" spc="-5" dirty="0">
                <a:latin typeface="Calibri"/>
                <a:cs typeface="Calibri"/>
              </a:rPr>
              <a:t> controllare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-5" dirty="0">
                <a:latin typeface="Calibri"/>
                <a:cs typeface="Calibri"/>
              </a:rPr>
              <a:t> supportare le funzioni</a:t>
            </a:r>
            <a:r>
              <a:rPr sz="1000" i="1" spc="-10" dirty="0">
                <a:latin typeface="Calibri"/>
                <a:cs typeface="Calibri"/>
              </a:rPr>
              <a:t> vitali.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000" i="1" dirty="0">
                <a:latin typeface="Calibri"/>
                <a:cs typeface="Calibri"/>
              </a:rPr>
              <a:t>non </a:t>
            </a:r>
            <a:r>
              <a:rPr sz="1000" i="1" spc="-10" dirty="0">
                <a:latin typeface="Calibri"/>
                <a:cs typeface="Calibri"/>
              </a:rPr>
              <a:t>somministrare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latte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o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acqua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all’infortunato,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controllo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supporto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funzioni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vitali.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27529" y="5059679"/>
            <a:ext cx="165671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30" dirty="0">
                <a:solidFill>
                  <a:srgbClr val="D12229"/>
                </a:solidFill>
                <a:latin typeface="Calibri"/>
                <a:cs typeface="Calibri"/>
              </a:rPr>
              <a:t>CATENA</a:t>
            </a:r>
            <a:r>
              <a:rPr sz="1000" i="1" spc="-2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DELLA</a:t>
            </a:r>
            <a:r>
              <a:rPr sz="1000" i="1" spc="-2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5" dirty="0">
                <a:solidFill>
                  <a:srgbClr val="D12229"/>
                </a:solidFill>
                <a:latin typeface="Calibri"/>
                <a:cs typeface="Calibri"/>
              </a:rPr>
              <a:t>SOPRAVVIVENZA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51790" y="6982459"/>
            <a:ext cx="263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5" dirty="0">
                <a:latin typeface="Arial MT"/>
                <a:cs typeface="Arial MT"/>
              </a:rPr>
              <a:t>3</a:t>
            </a:r>
            <a:r>
              <a:rPr sz="1800" dirty="0">
                <a:latin typeface="Arial MT"/>
                <a:cs typeface="Arial MT"/>
              </a:rPr>
              <a:t>0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697729" y="6959636"/>
            <a:ext cx="330200" cy="336550"/>
            <a:chOff x="4697729" y="6959636"/>
            <a:chExt cx="330200" cy="336550"/>
          </a:xfrm>
        </p:grpSpPr>
        <p:sp>
          <p:nvSpPr>
            <p:cNvPr id="3" name="object 3"/>
            <p:cNvSpPr/>
            <p:nvPr/>
          </p:nvSpPr>
          <p:spPr>
            <a:xfrm>
              <a:off x="4705349" y="6971030"/>
              <a:ext cx="314960" cy="314960"/>
            </a:xfrm>
            <a:custGeom>
              <a:avLst/>
              <a:gdLst/>
              <a:ahLst/>
              <a:cxnLst/>
              <a:rect l="l" t="t" r="r" b="b"/>
              <a:pathLst>
                <a:path w="314960" h="314959">
                  <a:moveTo>
                    <a:pt x="157479" y="0"/>
                  </a:moveTo>
                  <a:lnTo>
                    <a:pt x="107452" y="8087"/>
                  </a:lnTo>
                  <a:lnTo>
                    <a:pt x="64190" y="30561"/>
                  </a:lnTo>
                  <a:lnTo>
                    <a:pt x="30195" y="64739"/>
                  </a:lnTo>
                  <a:lnTo>
                    <a:pt x="7965" y="107939"/>
                  </a:lnTo>
                  <a:lnTo>
                    <a:pt x="0" y="157480"/>
                  </a:lnTo>
                  <a:lnTo>
                    <a:pt x="7965" y="207020"/>
                  </a:lnTo>
                  <a:lnTo>
                    <a:pt x="30195" y="250220"/>
                  </a:lnTo>
                  <a:lnTo>
                    <a:pt x="64190" y="284398"/>
                  </a:lnTo>
                  <a:lnTo>
                    <a:pt x="107452" y="306872"/>
                  </a:lnTo>
                  <a:lnTo>
                    <a:pt x="157479" y="314960"/>
                  </a:lnTo>
                  <a:lnTo>
                    <a:pt x="207020" y="306872"/>
                  </a:lnTo>
                  <a:lnTo>
                    <a:pt x="250220" y="284398"/>
                  </a:lnTo>
                  <a:lnTo>
                    <a:pt x="284398" y="250220"/>
                  </a:lnTo>
                  <a:lnTo>
                    <a:pt x="306872" y="207020"/>
                  </a:lnTo>
                  <a:lnTo>
                    <a:pt x="314960" y="157480"/>
                  </a:lnTo>
                  <a:lnTo>
                    <a:pt x="306872" y="107939"/>
                  </a:lnTo>
                  <a:lnTo>
                    <a:pt x="284398" y="64739"/>
                  </a:lnTo>
                  <a:lnTo>
                    <a:pt x="250220" y="30561"/>
                  </a:lnTo>
                  <a:lnTo>
                    <a:pt x="207020" y="8087"/>
                  </a:lnTo>
                  <a:lnTo>
                    <a:pt x="157479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705349" y="6971030"/>
              <a:ext cx="314960" cy="314960"/>
            </a:xfrm>
            <a:custGeom>
              <a:avLst/>
              <a:gdLst/>
              <a:ahLst/>
              <a:cxnLst/>
              <a:rect l="l" t="t" r="r" b="b"/>
              <a:pathLst>
                <a:path w="314960" h="314959">
                  <a:moveTo>
                    <a:pt x="314960" y="157480"/>
                  </a:moveTo>
                  <a:lnTo>
                    <a:pt x="306872" y="207020"/>
                  </a:lnTo>
                  <a:lnTo>
                    <a:pt x="284398" y="250220"/>
                  </a:lnTo>
                  <a:lnTo>
                    <a:pt x="250220" y="284398"/>
                  </a:lnTo>
                  <a:lnTo>
                    <a:pt x="207020" y="306872"/>
                  </a:lnTo>
                  <a:lnTo>
                    <a:pt x="157479" y="314960"/>
                  </a:lnTo>
                  <a:lnTo>
                    <a:pt x="107452" y="306872"/>
                  </a:lnTo>
                  <a:lnTo>
                    <a:pt x="64190" y="284398"/>
                  </a:lnTo>
                  <a:lnTo>
                    <a:pt x="30195" y="250220"/>
                  </a:lnTo>
                  <a:lnTo>
                    <a:pt x="7965" y="207020"/>
                  </a:lnTo>
                  <a:lnTo>
                    <a:pt x="0" y="157480"/>
                  </a:lnTo>
                  <a:lnTo>
                    <a:pt x="7965" y="107939"/>
                  </a:lnTo>
                  <a:lnTo>
                    <a:pt x="30195" y="64739"/>
                  </a:lnTo>
                  <a:lnTo>
                    <a:pt x="64190" y="30561"/>
                  </a:lnTo>
                  <a:lnTo>
                    <a:pt x="107452" y="8087"/>
                  </a:lnTo>
                  <a:lnTo>
                    <a:pt x="157479" y="0"/>
                  </a:lnTo>
                  <a:lnTo>
                    <a:pt x="207020" y="8087"/>
                  </a:lnTo>
                  <a:lnTo>
                    <a:pt x="250220" y="30561"/>
                  </a:lnTo>
                  <a:lnTo>
                    <a:pt x="284398" y="64739"/>
                  </a:lnTo>
                  <a:lnTo>
                    <a:pt x="306872" y="107939"/>
                  </a:lnTo>
                  <a:lnTo>
                    <a:pt x="314960" y="157480"/>
                  </a:lnTo>
                  <a:close/>
                </a:path>
                <a:path w="314960" h="314959">
                  <a:moveTo>
                    <a:pt x="0" y="0"/>
                  </a:moveTo>
                  <a:lnTo>
                    <a:pt x="0" y="0"/>
                  </a:lnTo>
                </a:path>
                <a:path w="314960" h="314959">
                  <a:moveTo>
                    <a:pt x="314960" y="314960"/>
                  </a:moveTo>
                  <a:lnTo>
                    <a:pt x="314960" y="31496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97729" y="6963410"/>
              <a:ext cx="330200" cy="328930"/>
            </a:xfrm>
            <a:custGeom>
              <a:avLst/>
              <a:gdLst/>
              <a:ahLst/>
              <a:cxnLst/>
              <a:rect l="l" t="t" r="r" b="b"/>
              <a:pathLst>
                <a:path w="330200" h="328929">
                  <a:moveTo>
                    <a:pt x="322580" y="165100"/>
                  </a:moveTo>
                  <a:lnTo>
                    <a:pt x="314492" y="214508"/>
                  </a:lnTo>
                  <a:lnTo>
                    <a:pt x="292018" y="257393"/>
                  </a:lnTo>
                  <a:lnTo>
                    <a:pt x="257840" y="291195"/>
                  </a:lnTo>
                  <a:lnTo>
                    <a:pt x="214640" y="313354"/>
                  </a:lnTo>
                  <a:lnTo>
                    <a:pt x="165100" y="321310"/>
                  </a:lnTo>
                  <a:lnTo>
                    <a:pt x="115072" y="313354"/>
                  </a:lnTo>
                  <a:lnTo>
                    <a:pt x="71810" y="291195"/>
                  </a:lnTo>
                  <a:lnTo>
                    <a:pt x="37815" y="257393"/>
                  </a:lnTo>
                  <a:lnTo>
                    <a:pt x="15585" y="214508"/>
                  </a:lnTo>
                  <a:lnTo>
                    <a:pt x="7620" y="165100"/>
                  </a:lnTo>
                  <a:lnTo>
                    <a:pt x="15585" y="115072"/>
                  </a:lnTo>
                  <a:lnTo>
                    <a:pt x="37815" y="71810"/>
                  </a:lnTo>
                  <a:lnTo>
                    <a:pt x="71810" y="37815"/>
                  </a:lnTo>
                  <a:lnTo>
                    <a:pt x="115072" y="15585"/>
                  </a:lnTo>
                  <a:lnTo>
                    <a:pt x="165100" y="7620"/>
                  </a:lnTo>
                  <a:lnTo>
                    <a:pt x="214640" y="15585"/>
                  </a:lnTo>
                  <a:lnTo>
                    <a:pt x="257840" y="37815"/>
                  </a:lnTo>
                  <a:lnTo>
                    <a:pt x="292018" y="71810"/>
                  </a:lnTo>
                  <a:lnTo>
                    <a:pt x="314492" y="115072"/>
                  </a:lnTo>
                  <a:lnTo>
                    <a:pt x="322580" y="165100"/>
                  </a:lnTo>
                  <a:close/>
                </a:path>
                <a:path w="330200" h="328929">
                  <a:moveTo>
                    <a:pt x="0" y="0"/>
                  </a:moveTo>
                  <a:lnTo>
                    <a:pt x="0" y="0"/>
                  </a:lnTo>
                </a:path>
                <a:path w="330200" h="328929">
                  <a:moveTo>
                    <a:pt x="330200" y="328930"/>
                  </a:moveTo>
                  <a:lnTo>
                    <a:pt x="330200" y="328930"/>
                  </a:lnTo>
                </a:path>
              </a:pathLst>
            </a:custGeom>
            <a:ln w="7547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0" y="1004569"/>
            <a:ext cx="5334000" cy="146050"/>
            <a:chOff x="0" y="1004569"/>
            <a:chExt cx="5334000" cy="146050"/>
          </a:xfrm>
        </p:grpSpPr>
        <p:sp>
          <p:nvSpPr>
            <p:cNvPr id="7" name="object 7"/>
            <p:cNvSpPr/>
            <p:nvPr/>
          </p:nvSpPr>
          <p:spPr>
            <a:xfrm>
              <a:off x="0" y="1004569"/>
              <a:ext cx="5334000" cy="146050"/>
            </a:xfrm>
            <a:custGeom>
              <a:avLst/>
              <a:gdLst/>
              <a:ahLst/>
              <a:cxnLst/>
              <a:rect l="l" t="t" r="r" b="b"/>
              <a:pathLst>
                <a:path w="5334000" h="146050">
                  <a:moveTo>
                    <a:pt x="0" y="146050"/>
                  </a:moveTo>
                  <a:lnTo>
                    <a:pt x="5334000" y="14605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605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1004569"/>
              <a:ext cx="5334000" cy="146050"/>
            </a:xfrm>
            <a:custGeom>
              <a:avLst/>
              <a:gdLst/>
              <a:ahLst/>
              <a:cxnLst/>
              <a:rect l="l" t="t" r="r" b="b"/>
              <a:pathLst>
                <a:path w="5334000" h="146050">
                  <a:moveTo>
                    <a:pt x="0" y="146050"/>
                  </a:moveTo>
                  <a:lnTo>
                    <a:pt x="5334000" y="14605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6050"/>
                  </a:lnTo>
                  <a:close/>
                </a:path>
                <a:path w="5334000" h="146050">
                  <a:moveTo>
                    <a:pt x="0" y="0"/>
                  </a:moveTo>
                  <a:lnTo>
                    <a:pt x="0" y="0"/>
                  </a:lnTo>
                </a:path>
                <a:path w="5334000" h="146050">
                  <a:moveTo>
                    <a:pt x="5334000" y="146050"/>
                  </a:moveTo>
                  <a:lnTo>
                    <a:pt x="5334000" y="14605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410209" y="403908"/>
            <a:ext cx="440690" cy="450850"/>
            <a:chOff x="410209" y="403908"/>
            <a:chExt cx="440690" cy="450850"/>
          </a:xfrm>
        </p:grpSpPr>
        <p:sp>
          <p:nvSpPr>
            <p:cNvPr id="10" name="object 10"/>
            <p:cNvSpPr/>
            <p:nvPr/>
          </p:nvSpPr>
          <p:spPr>
            <a:xfrm>
              <a:off x="420369" y="419100"/>
              <a:ext cx="420370" cy="419100"/>
            </a:xfrm>
            <a:custGeom>
              <a:avLst/>
              <a:gdLst/>
              <a:ahLst/>
              <a:cxnLst/>
              <a:rect l="l" t="t" r="r" b="b"/>
              <a:pathLst>
                <a:path w="420369" h="419100">
                  <a:moveTo>
                    <a:pt x="209550" y="0"/>
                  </a:moveTo>
                  <a:lnTo>
                    <a:pt x="161552" y="5542"/>
                  </a:lnTo>
                  <a:lnTo>
                    <a:pt x="117465" y="21327"/>
                  </a:lnTo>
                  <a:lnTo>
                    <a:pt x="78554" y="46086"/>
                  </a:lnTo>
                  <a:lnTo>
                    <a:pt x="46086" y="78554"/>
                  </a:lnTo>
                  <a:lnTo>
                    <a:pt x="21327" y="117465"/>
                  </a:lnTo>
                  <a:lnTo>
                    <a:pt x="5542" y="161552"/>
                  </a:lnTo>
                  <a:lnTo>
                    <a:pt x="0" y="209550"/>
                  </a:lnTo>
                  <a:lnTo>
                    <a:pt x="5542" y="257946"/>
                  </a:lnTo>
                  <a:lnTo>
                    <a:pt x="21327" y="302189"/>
                  </a:lnTo>
                  <a:lnTo>
                    <a:pt x="46086" y="341078"/>
                  </a:lnTo>
                  <a:lnTo>
                    <a:pt x="78554" y="373413"/>
                  </a:lnTo>
                  <a:lnTo>
                    <a:pt x="117465" y="397995"/>
                  </a:lnTo>
                  <a:lnTo>
                    <a:pt x="161552" y="413623"/>
                  </a:lnTo>
                  <a:lnTo>
                    <a:pt x="209550" y="419100"/>
                  </a:lnTo>
                  <a:lnTo>
                    <a:pt x="258017" y="413623"/>
                  </a:lnTo>
                  <a:lnTo>
                    <a:pt x="302441" y="397995"/>
                  </a:lnTo>
                  <a:lnTo>
                    <a:pt x="341578" y="373413"/>
                  </a:lnTo>
                  <a:lnTo>
                    <a:pt x="374183" y="341078"/>
                  </a:lnTo>
                  <a:lnTo>
                    <a:pt x="399013" y="302189"/>
                  </a:lnTo>
                  <a:lnTo>
                    <a:pt x="414823" y="257946"/>
                  </a:lnTo>
                  <a:lnTo>
                    <a:pt x="420370" y="209550"/>
                  </a:lnTo>
                  <a:lnTo>
                    <a:pt x="414823" y="161552"/>
                  </a:lnTo>
                  <a:lnTo>
                    <a:pt x="399013" y="117465"/>
                  </a:lnTo>
                  <a:lnTo>
                    <a:pt x="374183" y="78554"/>
                  </a:lnTo>
                  <a:lnTo>
                    <a:pt x="341578" y="46086"/>
                  </a:lnTo>
                  <a:lnTo>
                    <a:pt x="302441" y="21327"/>
                  </a:lnTo>
                  <a:lnTo>
                    <a:pt x="258017" y="5542"/>
                  </a:lnTo>
                  <a:lnTo>
                    <a:pt x="209550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20369" y="419100"/>
              <a:ext cx="420370" cy="420370"/>
            </a:xfrm>
            <a:custGeom>
              <a:avLst/>
              <a:gdLst/>
              <a:ahLst/>
              <a:cxnLst/>
              <a:rect l="l" t="t" r="r" b="b"/>
              <a:pathLst>
                <a:path w="420369" h="420369">
                  <a:moveTo>
                    <a:pt x="420370" y="209550"/>
                  </a:moveTo>
                  <a:lnTo>
                    <a:pt x="414823" y="257946"/>
                  </a:lnTo>
                  <a:lnTo>
                    <a:pt x="399013" y="302189"/>
                  </a:lnTo>
                  <a:lnTo>
                    <a:pt x="374183" y="341078"/>
                  </a:lnTo>
                  <a:lnTo>
                    <a:pt x="341578" y="373413"/>
                  </a:lnTo>
                  <a:lnTo>
                    <a:pt x="302441" y="397995"/>
                  </a:lnTo>
                  <a:lnTo>
                    <a:pt x="258017" y="413623"/>
                  </a:lnTo>
                  <a:lnTo>
                    <a:pt x="209550" y="419100"/>
                  </a:lnTo>
                  <a:lnTo>
                    <a:pt x="161552" y="413623"/>
                  </a:lnTo>
                  <a:lnTo>
                    <a:pt x="117465" y="397995"/>
                  </a:lnTo>
                  <a:lnTo>
                    <a:pt x="78554" y="373413"/>
                  </a:lnTo>
                  <a:lnTo>
                    <a:pt x="46086" y="341078"/>
                  </a:lnTo>
                  <a:lnTo>
                    <a:pt x="21327" y="302189"/>
                  </a:lnTo>
                  <a:lnTo>
                    <a:pt x="5542" y="257946"/>
                  </a:lnTo>
                  <a:lnTo>
                    <a:pt x="0" y="209550"/>
                  </a:lnTo>
                  <a:lnTo>
                    <a:pt x="5542" y="161552"/>
                  </a:lnTo>
                  <a:lnTo>
                    <a:pt x="21327" y="117465"/>
                  </a:lnTo>
                  <a:lnTo>
                    <a:pt x="46086" y="78554"/>
                  </a:lnTo>
                  <a:lnTo>
                    <a:pt x="78554" y="46086"/>
                  </a:lnTo>
                  <a:lnTo>
                    <a:pt x="117465" y="21327"/>
                  </a:lnTo>
                  <a:lnTo>
                    <a:pt x="161552" y="5542"/>
                  </a:lnTo>
                  <a:lnTo>
                    <a:pt x="209550" y="0"/>
                  </a:lnTo>
                  <a:lnTo>
                    <a:pt x="258017" y="5542"/>
                  </a:lnTo>
                  <a:lnTo>
                    <a:pt x="302441" y="21327"/>
                  </a:lnTo>
                  <a:lnTo>
                    <a:pt x="341578" y="46086"/>
                  </a:lnTo>
                  <a:lnTo>
                    <a:pt x="374183" y="78554"/>
                  </a:lnTo>
                  <a:lnTo>
                    <a:pt x="399013" y="117465"/>
                  </a:lnTo>
                  <a:lnTo>
                    <a:pt x="414823" y="161552"/>
                  </a:lnTo>
                  <a:lnTo>
                    <a:pt x="420370" y="209550"/>
                  </a:lnTo>
                  <a:close/>
                </a:path>
                <a:path w="420369" h="420369">
                  <a:moveTo>
                    <a:pt x="0" y="0"/>
                  </a:moveTo>
                  <a:lnTo>
                    <a:pt x="0" y="0"/>
                  </a:lnTo>
                </a:path>
                <a:path w="420369" h="420369">
                  <a:moveTo>
                    <a:pt x="420370" y="420370"/>
                  </a:moveTo>
                  <a:lnTo>
                    <a:pt x="420370" y="42037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0209" y="408940"/>
              <a:ext cx="440690" cy="440690"/>
            </a:xfrm>
            <a:custGeom>
              <a:avLst/>
              <a:gdLst/>
              <a:ahLst/>
              <a:cxnLst/>
              <a:rect l="l" t="t" r="r" b="b"/>
              <a:pathLst>
                <a:path w="440690" h="440690">
                  <a:moveTo>
                    <a:pt x="430530" y="219709"/>
                  </a:moveTo>
                  <a:lnTo>
                    <a:pt x="424983" y="268177"/>
                  </a:lnTo>
                  <a:lnTo>
                    <a:pt x="409173" y="312601"/>
                  </a:lnTo>
                  <a:lnTo>
                    <a:pt x="384343" y="351738"/>
                  </a:lnTo>
                  <a:lnTo>
                    <a:pt x="351738" y="384343"/>
                  </a:lnTo>
                  <a:lnTo>
                    <a:pt x="312601" y="409173"/>
                  </a:lnTo>
                  <a:lnTo>
                    <a:pt x="268177" y="424983"/>
                  </a:lnTo>
                  <a:lnTo>
                    <a:pt x="219710" y="430529"/>
                  </a:lnTo>
                  <a:lnTo>
                    <a:pt x="171712" y="424983"/>
                  </a:lnTo>
                  <a:lnTo>
                    <a:pt x="127625" y="409173"/>
                  </a:lnTo>
                  <a:lnTo>
                    <a:pt x="88714" y="384343"/>
                  </a:lnTo>
                  <a:lnTo>
                    <a:pt x="56246" y="351738"/>
                  </a:lnTo>
                  <a:lnTo>
                    <a:pt x="31487" y="312601"/>
                  </a:lnTo>
                  <a:lnTo>
                    <a:pt x="15702" y="268177"/>
                  </a:lnTo>
                  <a:lnTo>
                    <a:pt x="10160" y="219709"/>
                  </a:lnTo>
                  <a:lnTo>
                    <a:pt x="15702" y="171712"/>
                  </a:lnTo>
                  <a:lnTo>
                    <a:pt x="31487" y="127625"/>
                  </a:lnTo>
                  <a:lnTo>
                    <a:pt x="56246" y="88714"/>
                  </a:lnTo>
                  <a:lnTo>
                    <a:pt x="88714" y="56246"/>
                  </a:lnTo>
                  <a:lnTo>
                    <a:pt x="127625" y="31487"/>
                  </a:lnTo>
                  <a:lnTo>
                    <a:pt x="171712" y="15702"/>
                  </a:lnTo>
                  <a:lnTo>
                    <a:pt x="219710" y="10159"/>
                  </a:lnTo>
                  <a:lnTo>
                    <a:pt x="268177" y="15702"/>
                  </a:lnTo>
                  <a:lnTo>
                    <a:pt x="312601" y="31487"/>
                  </a:lnTo>
                  <a:lnTo>
                    <a:pt x="351738" y="56246"/>
                  </a:lnTo>
                  <a:lnTo>
                    <a:pt x="384343" y="88714"/>
                  </a:lnTo>
                  <a:lnTo>
                    <a:pt x="409173" y="127625"/>
                  </a:lnTo>
                  <a:lnTo>
                    <a:pt x="424983" y="171712"/>
                  </a:lnTo>
                  <a:lnTo>
                    <a:pt x="430530" y="219709"/>
                  </a:lnTo>
                  <a:close/>
                </a:path>
                <a:path w="440690" h="440690">
                  <a:moveTo>
                    <a:pt x="0" y="0"/>
                  </a:moveTo>
                  <a:lnTo>
                    <a:pt x="0" y="0"/>
                  </a:lnTo>
                </a:path>
                <a:path w="440690" h="440690">
                  <a:moveTo>
                    <a:pt x="440690" y="440689"/>
                  </a:moveTo>
                  <a:lnTo>
                    <a:pt x="440690" y="440689"/>
                  </a:lnTo>
                </a:path>
              </a:pathLst>
            </a:custGeom>
            <a:ln w="10063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875789" y="509269"/>
            <a:ext cx="20961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i="1" dirty="0">
                <a:solidFill>
                  <a:srgbClr val="D12229"/>
                </a:solidFill>
                <a:latin typeface="Calibri"/>
                <a:cs typeface="Calibri"/>
              </a:rPr>
              <a:t>ASPETTI</a:t>
            </a:r>
            <a:r>
              <a:rPr sz="1600" i="1" spc="-2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D12229"/>
                </a:solidFill>
                <a:latin typeface="Calibri"/>
                <a:cs typeface="Calibri"/>
              </a:rPr>
              <a:t>MEDICO-</a:t>
            </a:r>
            <a:r>
              <a:rPr sz="1600" i="1" spc="-1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D12229"/>
                </a:solidFill>
                <a:latin typeface="Calibri"/>
                <a:cs typeface="Calibri"/>
              </a:rPr>
              <a:t>LEGALI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6709" y="1384300"/>
            <a:ext cx="4678680" cy="324358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 algn="just">
              <a:lnSpc>
                <a:spcPct val="103099"/>
              </a:lnSpc>
              <a:spcBef>
                <a:spcPts val="60"/>
              </a:spcBef>
            </a:pPr>
            <a:r>
              <a:rPr sz="1000" i="1" spc="-5" dirty="0">
                <a:latin typeface="Calibri"/>
                <a:cs typeface="Calibri"/>
              </a:rPr>
              <a:t>Omissione di </a:t>
            </a:r>
            <a:r>
              <a:rPr sz="1000" i="1" spc="-10" dirty="0">
                <a:latin typeface="Calibri"/>
                <a:cs typeface="Calibri"/>
              </a:rPr>
              <a:t>soccorso </a:t>
            </a:r>
            <a:r>
              <a:rPr sz="1000" i="1" spc="-5" dirty="0">
                <a:latin typeface="Calibri"/>
                <a:cs typeface="Calibri"/>
              </a:rPr>
              <a:t>(art. 593 </a:t>
            </a:r>
            <a:r>
              <a:rPr sz="1000" i="1" spc="-40" dirty="0">
                <a:latin typeface="Calibri"/>
                <a:cs typeface="Calibri"/>
              </a:rPr>
              <a:t>C.P.): </a:t>
            </a:r>
            <a:r>
              <a:rPr sz="1000" i="1" dirty="0">
                <a:latin typeface="Calibri"/>
                <a:cs typeface="Calibri"/>
              </a:rPr>
              <a:t>è </a:t>
            </a:r>
            <a:r>
              <a:rPr sz="1000" i="1" spc="-5" dirty="0">
                <a:latin typeface="Calibri"/>
                <a:cs typeface="Calibri"/>
              </a:rPr>
              <a:t>reato </a:t>
            </a:r>
            <a:r>
              <a:rPr sz="1000" i="1" spc="-10" dirty="0">
                <a:latin typeface="Calibri"/>
                <a:cs typeface="Calibri"/>
              </a:rPr>
              <a:t>trovarsi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10" dirty="0">
                <a:latin typeface="Calibri"/>
                <a:cs typeface="Calibri"/>
              </a:rPr>
              <a:t>fronte </a:t>
            </a:r>
            <a:r>
              <a:rPr sz="1000" i="1" spc="-5" dirty="0">
                <a:latin typeface="Calibri"/>
                <a:cs typeface="Calibri"/>
              </a:rPr>
              <a:t>ad una persona infortunata,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abbandonata</a:t>
            </a:r>
            <a:r>
              <a:rPr sz="1000" i="1" dirty="0">
                <a:latin typeface="Calibri"/>
                <a:cs typeface="Calibri"/>
              </a:rPr>
              <a:t> e </a:t>
            </a:r>
            <a:r>
              <a:rPr sz="1000" i="1" spc="-10" dirty="0">
                <a:latin typeface="Calibri"/>
                <a:cs typeface="Calibri"/>
              </a:rPr>
              <a:t>incapace</a:t>
            </a:r>
            <a:r>
              <a:rPr sz="1000" i="1" spc="204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provvedere </a:t>
            </a:r>
            <a:r>
              <a:rPr sz="1000" i="1" dirty="0">
                <a:latin typeface="Calibri"/>
                <a:cs typeface="Calibri"/>
              </a:rPr>
              <a:t>a </a:t>
            </a:r>
            <a:r>
              <a:rPr sz="1000" i="1" spc="-5" dirty="0">
                <a:latin typeface="Calibri"/>
                <a:cs typeface="Calibri"/>
              </a:rPr>
              <a:t>sé</a:t>
            </a:r>
            <a:r>
              <a:rPr sz="1000" i="1" spc="2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stessa</a:t>
            </a:r>
            <a:r>
              <a:rPr sz="1000" i="1" spc="204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 non </a:t>
            </a:r>
            <a:r>
              <a:rPr sz="1000" i="1" spc="-5" dirty="0">
                <a:latin typeface="Calibri"/>
                <a:cs typeface="Calibri"/>
              </a:rPr>
              <a:t>avvisare</a:t>
            </a:r>
            <a:r>
              <a:rPr sz="1000" i="1" spc="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 autorità</a:t>
            </a:r>
            <a:r>
              <a:rPr sz="1000" i="1" spc="22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competenti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o non </a:t>
            </a:r>
            <a:r>
              <a:rPr sz="1000" i="1" spc="-10" dirty="0">
                <a:latin typeface="Calibri"/>
                <a:cs typeface="Calibri"/>
              </a:rPr>
              <a:t>prestare </a:t>
            </a:r>
            <a:r>
              <a:rPr sz="1000" i="1" spc="-5" dirty="0">
                <a:latin typeface="Calibri"/>
                <a:cs typeface="Calibri"/>
              </a:rPr>
              <a:t>il primo </a:t>
            </a:r>
            <a:r>
              <a:rPr sz="1000" i="1" spc="-10" dirty="0">
                <a:latin typeface="Calibri"/>
                <a:cs typeface="Calibri"/>
              </a:rPr>
              <a:t>soccorso </a:t>
            </a:r>
            <a:r>
              <a:rPr sz="1000" i="1" dirty="0">
                <a:latin typeface="Calibri"/>
                <a:cs typeface="Calibri"/>
              </a:rPr>
              <a:t>o </a:t>
            </a:r>
            <a:r>
              <a:rPr sz="1000" i="1" spc="-5" dirty="0">
                <a:latin typeface="Calibri"/>
                <a:cs typeface="Calibri"/>
              </a:rPr>
              <a:t>entrambi. Punibile con la reclusione </a:t>
            </a:r>
            <a:r>
              <a:rPr sz="1000" i="1" dirty="0">
                <a:latin typeface="Calibri"/>
                <a:cs typeface="Calibri"/>
              </a:rPr>
              <a:t>di un </a:t>
            </a:r>
            <a:r>
              <a:rPr sz="1000" i="1" spc="-5" dirty="0">
                <a:latin typeface="Calibri"/>
                <a:cs typeface="Calibri"/>
              </a:rPr>
              <a:t>anno </a:t>
            </a:r>
            <a:r>
              <a:rPr sz="1000" i="1" dirty="0">
                <a:latin typeface="Calibri"/>
                <a:cs typeface="Calibri"/>
              </a:rPr>
              <a:t>o </a:t>
            </a:r>
            <a:r>
              <a:rPr sz="1000" i="1" spc="-5" dirty="0">
                <a:latin typeface="Calibri"/>
                <a:cs typeface="Calibri"/>
              </a:rPr>
              <a:t>una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sanzione di 2.500 euro. Il reato si aggrava se </a:t>
            </a:r>
            <a:r>
              <a:rPr sz="1000" i="1" dirty="0">
                <a:latin typeface="Calibri"/>
                <a:cs typeface="Calibri"/>
              </a:rPr>
              <a:t>dal </a:t>
            </a:r>
            <a:r>
              <a:rPr sz="1000" i="1" spc="-10" dirty="0">
                <a:latin typeface="Calibri"/>
                <a:cs typeface="Calibri"/>
              </a:rPr>
              <a:t>mancato soccorso </a:t>
            </a:r>
            <a:r>
              <a:rPr sz="1000" i="1" spc="-5" dirty="0">
                <a:latin typeface="Calibri"/>
                <a:cs typeface="Calibri"/>
              </a:rPr>
              <a:t>ne deriva la morte </a:t>
            </a:r>
            <a:r>
              <a:rPr sz="1000" i="1" dirty="0">
                <a:latin typeface="Calibri"/>
                <a:cs typeface="Calibri"/>
              </a:rPr>
              <a:t>o </a:t>
            </a:r>
            <a:r>
              <a:rPr sz="1000" i="1" spc="-5" dirty="0">
                <a:latin typeface="Calibri"/>
                <a:cs typeface="Calibri"/>
              </a:rPr>
              <a:t>la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lesione dell’infortunato.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00">
              <a:latin typeface="Calibri"/>
              <a:cs typeface="Calibri"/>
            </a:endParaRPr>
          </a:p>
          <a:p>
            <a:pPr marL="12700" marR="5080" algn="just">
              <a:lnSpc>
                <a:spcPct val="105800"/>
              </a:lnSpc>
            </a:pPr>
            <a:r>
              <a:rPr sz="1000" i="1" spc="-10" dirty="0">
                <a:latin typeface="Calibri"/>
                <a:cs typeface="Calibri"/>
              </a:rPr>
              <a:t>Stato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10" dirty="0">
                <a:latin typeface="Calibri"/>
                <a:cs typeface="Calibri"/>
              </a:rPr>
              <a:t>necessità </a:t>
            </a:r>
            <a:r>
              <a:rPr sz="1000" i="1" spc="-5" dirty="0">
                <a:latin typeface="Calibri"/>
                <a:cs typeface="Calibri"/>
              </a:rPr>
              <a:t>(art. 54 </a:t>
            </a:r>
            <a:r>
              <a:rPr sz="1000" i="1" spc="-40" dirty="0">
                <a:latin typeface="Calibri"/>
                <a:cs typeface="Calibri"/>
              </a:rPr>
              <a:t>C.P.): </a:t>
            </a:r>
            <a:r>
              <a:rPr sz="1000" i="1" dirty="0">
                <a:latin typeface="Calibri"/>
                <a:cs typeface="Calibri"/>
              </a:rPr>
              <a:t>non è </a:t>
            </a:r>
            <a:r>
              <a:rPr sz="1000" i="1" spc="-5" dirty="0">
                <a:latin typeface="Calibri"/>
                <a:cs typeface="Calibri"/>
              </a:rPr>
              <a:t>penalmente punibile </a:t>
            </a:r>
            <a:r>
              <a:rPr sz="1000" i="1" dirty="0">
                <a:latin typeface="Calibri"/>
                <a:cs typeface="Calibri"/>
              </a:rPr>
              <a:t>chi </a:t>
            </a:r>
            <a:r>
              <a:rPr sz="1000" i="1" spc="-5" dirty="0">
                <a:latin typeface="Calibri"/>
                <a:cs typeface="Calibri"/>
              </a:rPr>
              <a:t>ha commesso il </a:t>
            </a:r>
            <a:r>
              <a:rPr sz="1000" i="1" spc="-20" dirty="0">
                <a:latin typeface="Calibri"/>
                <a:cs typeface="Calibri"/>
              </a:rPr>
              <a:t>fatto </a:t>
            </a:r>
            <a:r>
              <a:rPr sz="1000" i="1" spc="-5" dirty="0">
                <a:latin typeface="Calibri"/>
                <a:cs typeface="Calibri"/>
              </a:rPr>
              <a:t>per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necessità al ﬁne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10" dirty="0">
                <a:latin typeface="Calibri"/>
                <a:cs typeface="Calibri"/>
              </a:rPr>
              <a:t>salvare </a:t>
            </a:r>
            <a:r>
              <a:rPr sz="1000" i="1" spc="-5" dirty="0">
                <a:latin typeface="Calibri"/>
                <a:cs typeface="Calibri"/>
              </a:rPr>
              <a:t>la </a:t>
            </a:r>
            <a:r>
              <a:rPr sz="1000" i="1" spc="-10" dirty="0">
                <a:latin typeface="Calibri"/>
                <a:cs typeface="Calibri"/>
              </a:rPr>
              <a:t>vita </a:t>
            </a:r>
            <a:r>
              <a:rPr sz="1000" i="1" spc="-5" dirty="0">
                <a:latin typeface="Calibri"/>
                <a:cs typeface="Calibri"/>
              </a:rPr>
              <a:t>di sé </a:t>
            </a:r>
            <a:r>
              <a:rPr sz="1000" i="1" spc="-10" dirty="0">
                <a:latin typeface="Calibri"/>
                <a:cs typeface="Calibri"/>
              </a:rPr>
              <a:t>stesso </a:t>
            </a:r>
            <a:r>
              <a:rPr sz="1000" i="1" dirty="0">
                <a:latin typeface="Calibri"/>
                <a:cs typeface="Calibri"/>
              </a:rPr>
              <a:t>o </a:t>
            </a:r>
            <a:r>
              <a:rPr sz="1000" i="1" spc="-5" dirty="0">
                <a:latin typeface="Calibri"/>
                <a:cs typeface="Calibri"/>
              </a:rPr>
              <a:t>di altre persone </a:t>
            </a:r>
            <a:r>
              <a:rPr sz="1000" i="1" dirty="0">
                <a:latin typeface="Calibri"/>
                <a:cs typeface="Calibri"/>
              </a:rPr>
              <a:t>da </a:t>
            </a:r>
            <a:r>
              <a:rPr sz="1000" i="1" spc="-5" dirty="0">
                <a:latin typeface="Calibri"/>
                <a:cs typeface="Calibri"/>
              </a:rPr>
              <a:t>un pericolo </a:t>
            </a:r>
            <a:r>
              <a:rPr sz="1000" i="1" dirty="0">
                <a:latin typeface="Calibri"/>
                <a:cs typeface="Calibri"/>
              </a:rPr>
              <a:t>o un </a:t>
            </a:r>
            <a:r>
              <a:rPr sz="1000" i="1" spc="-5" dirty="0">
                <a:latin typeface="Calibri"/>
                <a:cs typeface="Calibri"/>
              </a:rPr>
              <a:t>grave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danno.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00">
              <a:latin typeface="Calibri"/>
              <a:cs typeface="Calibri"/>
            </a:endParaRPr>
          </a:p>
          <a:p>
            <a:pPr marL="12700" marR="5715" algn="just">
              <a:lnSpc>
                <a:spcPct val="105400"/>
              </a:lnSpc>
            </a:pPr>
            <a:r>
              <a:rPr sz="1000" i="1" spc="-5" dirty="0">
                <a:latin typeface="Calibri"/>
                <a:cs typeface="Calibri"/>
              </a:rPr>
              <a:t>Codice di Deontologia Medica (art 7): Il </a:t>
            </a:r>
            <a:r>
              <a:rPr sz="1000" i="1" spc="-10" dirty="0">
                <a:latin typeface="Calibri"/>
                <a:cs typeface="Calibri"/>
              </a:rPr>
              <a:t>medico, </a:t>
            </a:r>
            <a:r>
              <a:rPr sz="1000" i="1" spc="-5" dirty="0">
                <a:latin typeface="Calibri"/>
                <a:cs typeface="Calibri"/>
              </a:rPr>
              <a:t>qualunque sia la sua professione, </a:t>
            </a:r>
            <a:r>
              <a:rPr sz="1000" i="1" dirty="0">
                <a:latin typeface="Calibri"/>
                <a:cs typeface="Calibri"/>
              </a:rPr>
              <a:t>non </a:t>
            </a:r>
            <a:r>
              <a:rPr sz="1000" i="1" spc="-5" dirty="0">
                <a:latin typeface="Calibri"/>
                <a:cs typeface="Calibri"/>
              </a:rPr>
              <a:t>può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MAI riﬁutarsi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10" dirty="0">
                <a:latin typeface="Calibri"/>
                <a:cs typeface="Calibri"/>
              </a:rPr>
              <a:t>prestare soccorso </a:t>
            </a:r>
            <a:r>
              <a:rPr sz="1000" i="1" dirty="0">
                <a:latin typeface="Calibri"/>
                <a:cs typeface="Calibri"/>
              </a:rPr>
              <a:t>ad una </a:t>
            </a:r>
            <a:r>
              <a:rPr sz="1000" i="1" spc="-5" dirty="0">
                <a:latin typeface="Calibri"/>
                <a:cs typeface="Calibri"/>
              </a:rPr>
              <a:t>persona bisognosa. </a:t>
            </a:r>
            <a:r>
              <a:rPr sz="1000" i="1" spc="-40" dirty="0">
                <a:latin typeface="Calibri"/>
                <a:cs typeface="Calibri"/>
              </a:rPr>
              <a:t>Tale </a:t>
            </a:r>
            <a:r>
              <a:rPr sz="1000" i="1" spc="-5" dirty="0">
                <a:latin typeface="Calibri"/>
                <a:cs typeface="Calibri"/>
              </a:rPr>
              <a:t>obbligo viene meno </a:t>
            </a:r>
            <a:r>
              <a:rPr sz="1000" i="1" dirty="0">
                <a:latin typeface="Calibri"/>
                <a:cs typeface="Calibri"/>
              </a:rPr>
              <a:t>nei 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casi di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forza</a:t>
            </a:r>
            <a:r>
              <a:rPr sz="1000" i="1" spc="-5" dirty="0">
                <a:latin typeface="Calibri"/>
                <a:cs typeface="Calibri"/>
              </a:rPr>
              <a:t> maggiore.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00">
              <a:latin typeface="Calibri"/>
              <a:cs typeface="Calibri"/>
            </a:endParaRPr>
          </a:p>
          <a:p>
            <a:pPr marL="12700" marR="5715" algn="just">
              <a:lnSpc>
                <a:spcPct val="104200"/>
              </a:lnSpc>
            </a:pPr>
            <a:r>
              <a:rPr sz="1000" i="1" spc="-5" dirty="0">
                <a:latin typeface="Calibri"/>
                <a:cs typeface="Calibri"/>
              </a:rPr>
              <a:t>Ogni </a:t>
            </a:r>
            <a:r>
              <a:rPr sz="1000" i="1" spc="-15" dirty="0">
                <a:latin typeface="Calibri"/>
                <a:cs typeface="Calibri"/>
              </a:rPr>
              <a:t>cittadino </a:t>
            </a:r>
            <a:r>
              <a:rPr sz="1000" i="1" dirty="0">
                <a:latin typeface="Calibri"/>
                <a:cs typeface="Calibri"/>
              </a:rPr>
              <a:t>è </a:t>
            </a:r>
            <a:r>
              <a:rPr sz="1000" i="1" spc="-5" dirty="0">
                <a:latin typeface="Calibri"/>
                <a:cs typeface="Calibri"/>
              </a:rPr>
              <a:t>obbligato in caso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10" dirty="0">
                <a:latin typeface="Calibri"/>
                <a:cs typeface="Calibri"/>
              </a:rPr>
              <a:t>necessità </a:t>
            </a:r>
            <a:r>
              <a:rPr sz="1000" i="1" dirty="0">
                <a:latin typeface="Calibri"/>
                <a:cs typeface="Calibri"/>
              </a:rPr>
              <a:t>a </a:t>
            </a:r>
            <a:r>
              <a:rPr sz="1000" i="1" spc="-10" dirty="0">
                <a:latin typeface="Calibri"/>
                <a:cs typeface="Calibri"/>
              </a:rPr>
              <a:t>prestare </a:t>
            </a:r>
            <a:r>
              <a:rPr sz="1000" i="1" spc="-5" dirty="0">
                <a:latin typeface="Calibri"/>
                <a:cs typeface="Calibri"/>
              </a:rPr>
              <a:t>il Primo Soccorso indipendente-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mente dalla propria professione. </a:t>
            </a:r>
            <a:r>
              <a:rPr sz="1000" i="1" spc="-40" dirty="0">
                <a:latin typeface="Calibri"/>
                <a:cs typeface="Calibri"/>
              </a:rPr>
              <a:t>Tale</a:t>
            </a:r>
            <a:r>
              <a:rPr sz="1000" i="1" spc="-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obbligo viene meno qualora si </a:t>
            </a:r>
            <a:r>
              <a:rPr sz="1000" i="1" spc="-10" dirty="0">
                <a:latin typeface="Calibri"/>
                <a:cs typeface="Calibri"/>
              </a:rPr>
              <a:t>presentino forze </a:t>
            </a:r>
            <a:r>
              <a:rPr sz="1000" i="1" spc="-5" dirty="0">
                <a:latin typeface="Calibri"/>
                <a:cs typeface="Calibri"/>
              </a:rPr>
              <a:t>di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causa maggiore </a:t>
            </a:r>
            <a:r>
              <a:rPr sz="1000" i="1" spc="-10" dirty="0">
                <a:latin typeface="Calibri"/>
                <a:cs typeface="Calibri"/>
              </a:rPr>
              <a:t>(malattie </a:t>
            </a:r>
            <a:r>
              <a:rPr sz="1000" i="1" spc="-5" dirty="0">
                <a:latin typeface="Calibri"/>
                <a:cs typeface="Calibri"/>
              </a:rPr>
              <a:t>come handicap ecc., calamità naturali, gas tossici, incendi ecc.),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chiamare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 </a:t>
            </a:r>
            <a:r>
              <a:rPr sz="1000" i="1" spc="-10" dirty="0">
                <a:latin typeface="Calibri"/>
                <a:cs typeface="Calibri"/>
              </a:rPr>
              <a:t>autorità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competenti.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00">
              <a:latin typeface="Calibri"/>
              <a:cs typeface="Calibri"/>
            </a:endParaRPr>
          </a:p>
          <a:p>
            <a:pPr marL="12700" marR="44450" algn="just">
              <a:lnSpc>
                <a:spcPct val="109200"/>
              </a:lnSpc>
            </a:pPr>
            <a:r>
              <a:rPr sz="1000" i="1" spc="-15" dirty="0">
                <a:latin typeface="Calibri"/>
                <a:cs typeface="Calibri"/>
              </a:rPr>
              <a:t>L’accertamento </a:t>
            </a:r>
            <a:r>
              <a:rPr sz="1000" i="1" spc="-5" dirty="0">
                <a:latin typeface="Calibri"/>
                <a:cs typeface="Calibri"/>
              </a:rPr>
              <a:t>dello </a:t>
            </a:r>
            <a:r>
              <a:rPr sz="1000" i="1" spc="-15" dirty="0">
                <a:latin typeface="Calibri"/>
                <a:cs typeface="Calibri"/>
              </a:rPr>
              <a:t>stato </a:t>
            </a:r>
            <a:r>
              <a:rPr sz="1000" i="1" spc="-5" dirty="0">
                <a:latin typeface="Calibri"/>
                <a:cs typeface="Calibri"/>
              </a:rPr>
              <a:t>di morte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una persona </a:t>
            </a:r>
            <a:r>
              <a:rPr sz="1000" i="1" dirty="0">
                <a:latin typeface="Calibri"/>
                <a:cs typeface="Calibri"/>
              </a:rPr>
              <a:t>è una </a:t>
            </a:r>
            <a:r>
              <a:rPr sz="1000" i="1" spc="-10" dirty="0">
                <a:latin typeface="Calibri"/>
                <a:cs typeface="Calibri"/>
              </a:rPr>
              <a:t>competenza </a:t>
            </a:r>
            <a:r>
              <a:rPr sz="1000" i="1" spc="-5" dirty="0">
                <a:latin typeface="Calibri"/>
                <a:cs typeface="Calibri"/>
              </a:rPr>
              <a:t>esclusivamente me-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dica.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30750" y="6985000"/>
            <a:ext cx="262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45" dirty="0">
                <a:latin typeface="Arial MT"/>
                <a:cs typeface="Arial MT"/>
              </a:rPr>
              <a:t>3</a:t>
            </a:r>
            <a:r>
              <a:rPr sz="1800" dirty="0">
                <a:latin typeface="Arial MT"/>
                <a:cs typeface="Arial MT"/>
              </a:rPr>
              <a:t>1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984250"/>
            <a:ext cx="5334000" cy="147320"/>
            <a:chOff x="0" y="984250"/>
            <a:chExt cx="5334000" cy="147320"/>
          </a:xfrm>
        </p:grpSpPr>
        <p:sp>
          <p:nvSpPr>
            <p:cNvPr id="3" name="object 3"/>
            <p:cNvSpPr/>
            <p:nvPr/>
          </p:nvSpPr>
          <p:spPr>
            <a:xfrm>
              <a:off x="0" y="984250"/>
              <a:ext cx="5334000" cy="147320"/>
            </a:xfrm>
            <a:custGeom>
              <a:avLst/>
              <a:gdLst/>
              <a:ahLst/>
              <a:cxnLst/>
              <a:rect l="l" t="t" r="r" b="b"/>
              <a:pathLst>
                <a:path w="5334000" h="147319">
                  <a:moveTo>
                    <a:pt x="0" y="147320"/>
                  </a:moveTo>
                  <a:lnTo>
                    <a:pt x="5334000" y="14732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984250"/>
              <a:ext cx="5334000" cy="147320"/>
            </a:xfrm>
            <a:custGeom>
              <a:avLst/>
              <a:gdLst/>
              <a:ahLst/>
              <a:cxnLst/>
              <a:rect l="l" t="t" r="r" b="b"/>
              <a:pathLst>
                <a:path w="5334000" h="147319">
                  <a:moveTo>
                    <a:pt x="0" y="147320"/>
                  </a:moveTo>
                  <a:lnTo>
                    <a:pt x="5334000" y="14732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  <a:path w="5334000" h="147319">
                  <a:moveTo>
                    <a:pt x="0" y="0"/>
                  </a:moveTo>
                  <a:lnTo>
                    <a:pt x="0" y="0"/>
                  </a:lnTo>
                </a:path>
                <a:path w="5334000" h="147319">
                  <a:moveTo>
                    <a:pt x="5334000" y="147320"/>
                  </a:moveTo>
                  <a:lnTo>
                    <a:pt x="5334000" y="14732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313690" y="6906296"/>
            <a:ext cx="330200" cy="336550"/>
            <a:chOff x="313690" y="6906296"/>
            <a:chExt cx="330200" cy="336550"/>
          </a:xfrm>
        </p:grpSpPr>
        <p:sp>
          <p:nvSpPr>
            <p:cNvPr id="6" name="object 6"/>
            <p:cNvSpPr/>
            <p:nvPr/>
          </p:nvSpPr>
          <p:spPr>
            <a:xfrm>
              <a:off x="321310" y="6917690"/>
              <a:ext cx="313690" cy="314960"/>
            </a:xfrm>
            <a:custGeom>
              <a:avLst/>
              <a:gdLst/>
              <a:ahLst/>
              <a:cxnLst/>
              <a:rect l="l" t="t" r="r" b="b"/>
              <a:pathLst>
                <a:path w="313690" h="314959">
                  <a:moveTo>
                    <a:pt x="156210" y="0"/>
                  </a:moveTo>
                  <a:lnTo>
                    <a:pt x="106801" y="8087"/>
                  </a:lnTo>
                  <a:lnTo>
                    <a:pt x="63916" y="30561"/>
                  </a:lnTo>
                  <a:lnTo>
                    <a:pt x="30114" y="64739"/>
                  </a:lnTo>
                  <a:lnTo>
                    <a:pt x="7955" y="107939"/>
                  </a:lnTo>
                  <a:lnTo>
                    <a:pt x="0" y="157479"/>
                  </a:lnTo>
                  <a:lnTo>
                    <a:pt x="7955" y="207020"/>
                  </a:lnTo>
                  <a:lnTo>
                    <a:pt x="30114" y="250220"/>
                  </a:lnTo>
                  <a:lnTo>
                    <a:pt x="63916" y="284398"/>
                  </a:lnTo>
                  <a:lnTo>
                    <a:pt x="106801" y="306872"/>
                  </a:lnTo>
                  <a:lnTo>
                    <a:pt x="156210" y="314959"/>
                  </a:lnTo>
                  <a:lnTo>
                    <a:pt x="206237" y="306872"/>
                  </a:lnTo>
                  <a:lnTo>
                    <a:pt x="249499" y="284398"/>
                  </a:lnTo>
                  <a:lnTo>
                    <a:pt x="283494" y="250220"/>
                  </a:lnTo>
                  <a:lnTo>
                    <a:pt x="305724" y="207020"/>
                  </a:lnTo>
                  <a:lnTo>
                    <a:pt x="313690" y="157479"/>
                  </a:lnTo>
                  <a:lnTo>
                    <a:pt x="305724" y="107939"/>
                  </a:lnTo>
                  <a:lnTo>
                    <a:pt x="283494" y="64739"/>
                  </a:lnTo>
                  <a:lnTo>
                    <a:pt x="249499" y="30561"/>
                  </a:lnTo>
                  <a:lnTo>
                    <a:pt x="206237" y="8087"/>
                  </a:lnTo>
                  <a:lnTo>
                    <a:pt x="156210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1310" y="6917690"/>
              <a:ext cx="313690" cy="314960"/>
            </a:xfrm>
            <a:custGeom>
              <a:avLst/>
              <a:gdLst/>
              <a:ahLst/>
              <a:cxnLst/>
              <a:rect l="l" t="t" r="r" b="b"/>
              <a:pathLst>
                <a:path w="313690" h="314959">
                  <a:moveTo>
                    <a:pt x="313690" y="157479"/>
                  </a:moveTo>
                  <a:lnTo>
                    <a:pt x="305724" y="207020"/>
                  </a:lnTo>
                  <a:lnTo>
                    <a:pt x="283494" y="250220"/>
                  </a:lnTo>
                  <a:lnTo>
                    <a:pt x="249499" y="284398"/>
                  </a:lnTo>
                  <a:lnTo>
                    <a:pt x="206237" y="306872"/>
                  </a:lnTo>
                  <a:lnTo>
                    <a:pt x="156210" y="314959"/>
                  </a:lnTo>
                  <a:lnTo>
                    <a:pt x="106801" y="306872"/>
                  </a:lnTo>
                  <a:lnTo>
                    <a:pt x="63916" y="284398"/>
                  </a:lnTo>
                  <a:lnTo>
                    <a:pt x="30114" y="250220"/>
                  </a:lnTo>
                  <a:lnTo>
                    <a:pt x="7955" y="207020"/>
                  </a:lnTo>
                  <a:lnTo>
                    <a:pt x="0" y="157479"/>
                  </a:lnTo>
                  <a:lnTo>
                    <a:pt x="7955" y="107939"/>
                  </a:lnTo>
                  <a:lnTo>
                    <a:pt x="30114" y="64739"/>
                  </a:lnTo>
                  <a:lnTo>
                    <a:pt x="63916" y="30561"/>
                  </a:lnTo>
                  <a:lnTo>
                    <a:pt x="106801" y="8087"/>
                  </a:lnTo>
                  <a:lnTo>
                    <a:pt x="156210" y="0"/>
                  </a:lnTo>
                  <a:lnTo>
                    <a:pt x="206237" y="8087"/>
                  </a:lnTo>
                  <a:lnTo>
                    <a:pt x="249499" y="30561"/>
                  </a:lnTo>
                  <a:lnTo>
                    <a:pt x="283494" y="64739"/>
                  </a:lnTo>
                  <a:lnTo>
                    <a:pt x="305724" y="107939"/>
                  </a:lnTo>
                  <a:lnTo>
                    <a:pt x="313690" y="157479"/>
                  </a:lnTo>
                  <a:close/>
                </a:path>
                <a:path w="313690" h="314959">
                  <a:moveTo>
                    <a:pt x="0" y="0"/>
                  </a:moveTo>
                  <a:lnTo>
                    <a:pt x="0" y="0"/>
                  </a:lnTo>
                </a:path>
                <a:path w="313690" h="314959">
                  <a:moveTo>
                    <a:pt x="313690" y="314959"/>
                  </a:moveTo>
                  <a:lnTo>
                    <a:pt x="313690" y="314959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13690" y="6910070"/>
              <a:ext cx="330200" cy="328930"/>
            </a:xfrm>
            <a:custGeom>
              <a:avLst/>
              <a:gdLst/>
              <a:ahLst/>
              <a:cxnLst/>
              <a:rect l="l" t="t" r="r" b="b"/>
              <a:pathLst>
                <a:path w="330200" h="328929">
                  <a:moveTo>
                    <a:pt x="322580" y="165099"/>
                  </a:moveTo>
                  <a:lnTo>
                    <a:pt x="314492" y="214508"/>
                  </a:lnTo>
                  <a:lnTo>
                    <a:pt x="292018" y="257393"/>
                  </a:lnTo>
                  <a:lnTo>
                    <a:pt x="257840" y="291195"/>
                  </a:lnTo>
                  <a:lnTo>
                    <a:pt x="214640" y="313354"/>
                  </a:lnTo>
                  <a:lnTo>
                    <a:pt x="165100" y="321309"/>
                  </a:lnTo>
                  <a:lnTo>
                    <a:pt x="115072" y="313354"/>
                  </a:lnTo>
                  <a:lnTo>
                    <a:pt x="71810" y="291195"/>
                  </a:lnTo>
                  <a:lnTo>
                    <a:pt x="37815" y="257393"/>
                  </a:lnTo>
                  <a:lnTo>
                    <a:pt x="15585" y="214508"/>
                  </a:lnTo>
                  <a:lnTo>
                    <a:pt x="7620" y="165099"/>
                  </a:lnTo>
                  <a:lnTo>
                    <a:pt x="15585" y="115072"/>
                  </a:lnTo>
                  <a:lnTo>
                    <a:pt x="37815" y="71810"/>
                  </a:lnTo>
                  <a:lnTo>
                    <a:pt x="71810" y="37815"/>
                  </a:lnTo>
                  <a:lnTo>
                    <a:pt x="115072" y="15585"/>
                  </a:lnTo>
                  <a:lnTo>
                    <a:pt x="165100" y="7619"/>
                  </a:lnTo>
                  <a:lnTo>
                    <a:pt x="214640" y="15585"/>
                  </a:lnTo>
                  <a:lnTo>
                    <a:pt x="257840" y="37815"/>
                  </a:lnTo>
                  <a:lnTo>
                    <a:pt x="292018" y="71810"/>
                  </a:lnTo>
                  <a:lnTo>
                    <a:pt x="314492" y="115072"/>
                  </a:lnTo>
                  <a:lnTo>
                    <a:pt x="322580" y="165099"/>
                  </a:lnTo>
                  <a:close/>
                </a:path>
                <a:path w="330200" h="328929">
                  <a:moveTo>
                    <a:pt x="0" y="0"/>
                  </a:moveTo>
                  <a:lnTo>
                    <a:pt x="0" y="0"/>
                  </a:lnTo>
                </a:path>
                <a:path w="330200" h="328929">
                  <a:moveTo>
                    <a:pt x="330200" y="328929"/>
                  </a:moveTo>
                  <a:lnTo>
                    <a:pt x="330200" y="328929"/>
                  </a:lnTo>
                </a:path>
              </a:pathLst>
            </a:custGeom>
            <a:ln w="7547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46709" y="1398270"/>
            <a:ext cx="4678045" cy="444754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47625" algn="just">
              <a:lnSpc>
                <a:spcPct val="104200"/>
              </a:lnSpc>
              <a:spcBef>
                <a:spcPts val="50"/>
              </a:spcBef>
            </a:pPr>
            <a:r>
              <a:rPr sz="1000" i="1" spc="-5" dirty="0">
                <a:latin typeface="Calibri"/>
                <a:cs typeface="Calibri"/>
              </a:rPr>
              <a:t>tornare </a:t>
            </a:r>
            <a:r>
              <a:rPr sz="1000" i="1" dirty="0">
                <a:latin typeface="Calibri"/>
                <a:cs typeface="Calibri"/>
              </a:rPr>
              <a:t>a </a:t>
            </a:r>
            <a:r>
              <a:rPr sz="1000" i="1" spc="-5" dirty="0">
                <a:latin typeface="Calibri"/>
                <a:cs typeface="Calibri"/>
              </a:rPr>
              <a:t>svolgere la loro </a:t>
            </a:r>
            <a:r>
              <a:rPr sz="1000" i="1" spc="-15" dirty="0">
                <a:latin typeface="Calibri"/>
                <a:cs typeface="Calibri"/>
              </a:rPr>
              <a:t>attività </a:t>
            </a:r>
            <a:r>
              <a:rPr sz="1000" i="1" dirty="0">
                <a:latin typeface="Calibri"/>
                <a:cs typeface="Calibri"/>
              </a:rPr>
              <a:t>nel </a:t>
            </a:r>
            <a:r>
              <a:rPr sz="1000" i="1" spc="-5" dirty="0">
                <a:latin typeface="Calibri"/>
                <a:cs typeface="Calibri"/>
              </a:rPr>
              <a:t>caso </a:t>
            </a:r>
            <a:r>
              <a:rPr sz="1000" i="1" dirty="0">
                <a:latin typeface="Calibri"/>
                <a:cs typeface="Calibri"/>
              </a:rPr>
              <a:t>i cui ci </a:t>
            </a:r>
            <a:r>
              <a:rPr sz="1000" i="1" spc="-5" dirty="0">
                <a:latin typeface="Calibri"/>
                <a:cs typeface="Calibri"/>
              </a:rPr>
              <a:t>sia una situazione lavorativa dove un pe-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ricolo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grave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ed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immediato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persiste.</a:t>
            </a:r>
            <a:endParaRPr sz="1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5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000" i="1" spc="-5" dirty="0">
                <a:latin typeface="Calibri"/>
                <a:cs typeface="Calibri"/>
              </a:rPr>
              <a:t>Primo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Soccorso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(art.</a:t>
            </a:r>
            <a:r>
              <a:rPr sz="1000" i="1" spc="-10" dirty="0">
                <a:latin typeface="Calibri"/>
                <a:cs typeface="Calibri"/>
              </a:rPr>
              <a:t> 45)</a:t>
            </a:r>
            <a:endParaRPr sz="1000" dirty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buClr>
                <a:srgbClr val="D12229"/>
              </a:buClr>
              <a:buAutoNum type="arabicParenR"/>
              <a:tabLst>
                <a:tab pos="434975" algn="l"/>
                <a:tab pos="435609" algn="l"/>
              </a:tabLst>
            </a:pPr>
            <a:r>
              <a:rPr sz="1000" i="1" spc="-5" dirty="0">
                <a:latin typeface="Calibri"/>
                <a:cs typeface="Calibri"/>
              </a:rPr>
              <a:t>Il datore di lavoro tenendo </a:t>
            </a:r>
            <a:r>
              <a:rPr sz="1000" i="1" spc="-10" dirty="0">
                <a:latin typeface="Calibri"/>
                <a:cs typeface="Calibri"/>
              </a:rPr>
              <a:t>conto </a:t>
            </a:r>
            <a:r>
              <a:rPr sz="1000" i="1" spc="-5" dirty="0">
                <a:latin typeface="Calibri"/>
                <a:cs typeface="Calibri"/>
              </a:rPr>
              <a:t>delle dimensioni </a:t>
            </a:r>
            <a:r>
              <a:rPr sz="1000" i="1" spc="-10" dirty="0">
                <a:latin typeface="Calibri"/>
                <a:cs typeface="Calibri"/>
              </a:rPr>
              <a:t>dell’azienda </a:t>
            </a:r>
            <a:r>
              <a:rPr sz="1000" i="1" dirty="0">
                <a:latin typeface="Calibri"/>
                <a:cs typeface="Calibri"/>
              </a:rPr>
              <a:t>(o </a:t>
            </a:r>
            <a:r>
              <a:rPr sz="1000" i="1" spc="-5" dirty="0">
                <a:latin typeface="Calibri"/>
                <a:cs typeface="Calibri"/>
              </a:rPr>
              <a:t>del luogo di lavo- </a:t>
            </a:r>
            <a:r>
              <a:rPr sz="1000" i="1" dirty="0">
                <a:latin typeface="Calibri"/>
                <a:cs typeface="Calibri"/>
              </a:rPr>
              <a:t> ro) e di </a:t>
            </a:r>
            <a:r>
              <a:rPr sz="1000" i="1" spc="-5" dirty="0">
                <a:latin typeface="Calibri"/>
                <a:cs typeface="Calibri"/>
              </a:rPr>
              <a:t>ciò che il medico </a:t>
            </a:r>
            <a:r>
              <a:rPr sz="1000" i="1" spc="-10" dirty="0">
                <a:latin typeface="Calibri"/>
                <a:cs typeface="Calibri"/>
              </a:rPr>
              <a:t>competente </a:t>
            </a:r>
            <a:r>
              <a:rPr sz="1000" i="1" spc="-5" dirty="0">
                <a:latin typeface="Calibri"/>
                <a:cs typeface="Calibri"/>
              </a:rPr>
              <a:t>nominato dice, prende le </a:t>
            </a:r>
            <a:r>
              <a:rPr sz="1000" i="1" spc="-10" dirty="0">
                <a:latin typeface="Calibri"/>
                <a:cs typeface="Calibri"/>
              </a:rPr>
              <a:t>giuste </a:t>
            </a:r>
            <a:r>
              <a:rPr sz="1000" i="1" spc="-5" dirty="0">
                <a:latin typeface="Calibri"/>
                <a:cs typeface="Calibri"/>
              </a:rPr>
              <a:t>precauzioni necessa-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rie in materia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pronto </a:t>
            </a:r>
            <a:r>
              <a:rPr sz="1000" i="1" spc="-10" dirty="0">
                <a:latin typeface="Calibri"/>
                <a:cs typeface="Calibri"/>
              </a:rPr>
              <a:t>soccorso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10" dirty="0">
                <a:latin typeface="Calibri"/>
                <a:cs typeface="Calibri"/>
              </a:rPr>
              <a:t>assistenza </a:t>
            </a:r>
            <a:r>
              <a:rPr sz="1000" i="1" spc="-5" dirty="0">
                <a:latin typeface="Calibri"/>
                <a:cs typeface="Calibri"/>
              </a:rPr>
              <a:t>medica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emergenza, tenendo </a:t>
            </a:r>
            <a:r>
              <a:rPr sz="1000" i="1" spc="-10" dirty="0">
                <a:latin typeface="Calibri"/>
                <a:cs typeface="Calibri"/>
              </a:rPr>
              <a:t>conto </a:t>
            </a:r>
            <a:r>
              <a:rPr sz="1000" i="1" spc="-5" dirty="0">
                <a:latin typeface="Calibri"/>
                <a:cs typeface="Calibri"/>
              </a:rPr>
              <a:t>di </a:t>
            </a:r>
            <a:r>
              <a:rPr sz="1000" i="1" spc="-15" dirty="0">
                <a:latin typeface="Calibri"/>
                <a:cs typeface="Calibri"/>
              </a:rPr>
              <a:t>tutte 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spc="4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altre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persone</a:t>
            </a:r>
            <a:r>
              <a:rPr sz="1000" i="1" spc="5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presenti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sui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luoghi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lavoro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determinando</a:t>
            </a:r>
            <a:r>
              <a:rPr sz="1000" i="1" spc="4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i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rapporti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i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servizi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esterni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emergenza,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anche</a:t>
            </a:r>
            <a:r>
              <a:rPr sz="1000" i="1" dirty="0">
                <a:latin typeface="Calibri"/>
                <a:cs typeface="Calibri"/>
              </a:rPr>
              <a:t> per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trasporto </a:t>
            </a:r>
            <a:r>
              <a:rPr sz="1000" i="1" dirty="0">
                <a:latin typeface="Calibri"/>
                <a:cs typeface="Calibri"/>
              </a:rPr>
              <a:t>dei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lavoratori</a:t>
            </a:r>
            <a:r>
              <a:rPr sz="1000" i="1" spc="-10" dirty="0">
                <a:latin typeface="Calibri"/>
                <a:cs typeface="Calibri"/>
              </a:rPr>
              <a:t> infortunati.</a:t>
            </a:r>
            <a:endParaRPr sz="1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D12229"/>
              </a:buClr>
              <a:buFont typeface="Calibri"/>
              <a:buAutoNum type="arabicParenR"/>
            </a:pPr>
            <a:endParaRPr sz="800" dirty="0">
              <a:latin typeface="Calibri"/>
              <a:cs typeface="Calibri"/>
            </a:endParaRPr>
          </a:p>
          <a:p>
            <a:pPr marL="12700" marR="5080" algn="just">
              <a:lnSpc>
                <a:spcPct val="103299"/>
              </a:lnSpc>
              <a:buClr>
                <a:srgbClr val="D12229"/>
              </a:buClr>
              <a:buAutoNum type="arabicParenR"/>
              <a:tabLst>
                <a:tab pos="443865" algn="l"/>
                <a:tab pos="444500" algn="l"/>
              </a:tabLst>
            </a:pPr>
            <a:r>
              <a:rPr sz="1000" i="1" spc="-5" dirty="0">
                <a:latin typeface="Calibri"/>
                <a:cs typeface="Calibri"/>
              </a:rPr>
              <a:t>Il decreto </a:t>
            </a:r>
            <a:r>
              <a:rPr sz="1000" i="1" spc="-10" dirty="0">
                <a:latin typeface="Calibri"/>
                <a:cs typeface="Calibri"/>
              </a:rPr>
              <a:t>ministeriale </a:t>
            </a:r>
            <a:r>
              <a:rPr sz="1000" i="1" dirty="0">
                <a:latin typeface="Calibri"/>
                <a:cs typeface="Calibri"/>
              </a:rPr>
              <a:t>del </a:t>
            </a:r>
            <a:r>
              <a:rPr sz="1000" i="1" spc="-5" dirty="0">
                <a:latin typeface="Calibri"/>
                <a:cs typeface="Calibri"/>
              </a:rPr>
              <a:t>15 luglio 2003, </a:t>
            </a:r>
            <a:r>
              <a:rPr sz="1000" i="1" dirty="0">
                <a:latin typeface="Calibri"/>
                <a:cs typeface="Calibri"/>
              </a:rPr>
              <a:t>n. </a:t>
            </a:r>
            <a:r>
              <a:rPr sz="1000" i="1" spc="-5" dirty="0">
                <a:latin typeface="Calibri"/>
                <a:cs typeface="Calibri"/>
              </a:rPr>
              <a:t>388 </a:t>
            </a:r>
            <a:r>
              <a:rPr sz="1000" i="1" dirty="0">
                <a:latin typeface="Calibri"/>
                <a:cs typeface="Calibri"/>
              </a:rPr>
              <a:t>e i </a:t>
            </a:r>
            <a:r>
              <a:rPr sz="1000" i="1" spc="-10" dirty="0">
                <a:latin typeface="Calibri"/>
                <a:cs typeface="Calibri"/>
              </a:rPr>
              <a:t>successivi </a:t>
            </a:r>
            <a:r>
              <a:rPr sz="1000" i="1" spc="-5" dirty="0">
                <a:latin typeface="Calibri"/>
                <a:cs typeface="Calibri"/>
              </a:rPr>
              <a:t>decreti </a:t>
            </a:r>
            <a:r>
              <a:rPr sz="1000" i="1" spc="-10" dirty="0">
                <a:latin typeface="Calibri"/>
                <a:cs typeface="Calibri"/>
              </a:rPr>
              <a:t>ministeriali </a:t>
            </a:r>
            <a:r>
              <a:rPr sz="1000" i="1" spc="-5" dirty="0">
                <a:latin typeface="Calibri"/>
                <a:cs typeface="Calibri"/>
              </a:rPr>
              <a:t>di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adeguamento </a:t>
            </a:r>
            <a:r>
              <a:rPr sz="1000" i="1" spc="-10" dirty="0">
                <a:latin typeface="Calibri"/>
                <a:cs typeface="Calibri"/>
              </a:rPr>
              <a:t>acquisito </a:t>
            </a:r>
            <a:r>
              <a:rPr sz="1000" i="1" spc="-5" dirty="0">
                <a:latin typeface="Calibri"/>
                <a:cs typeface="Calibri"/>
              </a:rPr>
              <a:t>nella </a:t>
            </a:r>
            <a:r>
              <a:rPr sz="1000" i="1" spc="-10" dirty="0">
                <a:latin typeface="Calibri"/>
                <a:cs typeface="Calibri"/>
              </a:rPr>
              <a:t>Conferenza </a:t>
            </a:r>
            <a:r>
              <a:rPr sz="1000" i="1" spc="-5" dirty="0">
                <a:latin typeface="Calibri"/>
                <a:cs typeface="Calibri"/>
              </a:rPr>
              <a:t>tra lo </a:t>
            </a:r>
            <a:r>
              <a:rPr sz="1000" i="1" spc="-10" dirty="0">
                <a:latin typeface="Calibri"/>
                <a:cs typeface="Calibri"/>
              </a:rPr>
              <a:t>Stato, </a:t>
            </a:r>
            <a:r>
              <a:rPr sz="1000" i="1" spc="-5" dirty="0">
                <a:latin typeface="Calibri"/>
                <a:cs typeface="Calibri"/>
              </a:rPr>
              <a:t>le regioni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le </a:t>
            </a:r>
            <a:r>
              <a:rPr sz="1000" i="1" spc="-10" dirty="0">
                <a:latin typeface="Calibri"/>
                <a:cs typeface="Calibri"/>
              </a:rPr>
              <a:t>province </a:t>
            </a:r>
            <a:r>
              <a:rPr sz="1000" i="1" spc="-5" dirty="0">
                <a:latin typeface="Calibri"/>
                <a:cs typeface="Calibri"/>
              </a:rPr>
              <a:t>autonome di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25" dirty="0">
                <a:latin typeface="Calibri"/>
                <a:cs typeface="Calibri"/>
              </a:rPr>
              <a:t>Trento</a:t>
            </a:r>
            <a:r>
              <a:rPr sz="1000" i="1" spc="5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Bolzano,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decretano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spc="5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caratteristiche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minime</a:t>
            </a:r>
            <a:r>
              <a:rPr sz="1000" i="1" spc="5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delle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attrezzature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5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primo</a:t>
            </a:r>
            <a:r>
              <a:rPr sz="1000" i="1" spc="5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soccorso,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i </a:t>
            </a:r>
            <a:r>
              <a:rPr sz="1000" i="1" spc="-5" dirty="0">
                <a:latin typeface="Calibri"/>
                <a:cs typeface="Calibri"/>
              </a:rPr>
              <a:t>requisiti </a:t>
            </a:r>
            <a:r>
              <a:rPr sz="1000" i="1" dirty="0">
                <a:latin typeface="Calibri"/>
                <a:cs typeface="Calibri"/>
              </a:rPr>
              <a:t>dei </a:t>
            </a:r>
            <a:r>
              <a:rPr sz="1000" i="1" spc="-5" dirty="0">
                <a:latin typeface="Calibri"/>
                <a:cs typeface="Calibri"/>
              </a:rPr>
              <a:t>lavoratori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la loro formazione, in base </a:t>
            </a:r>
            <a:r>
              <a:rPr sz="1000" i="1" spc="-15" dirty="0">
                <a:latin typeface="Calibri"/>
                <a:cs typeface="Calibri"/>
              </a:rPr>
              <a:t>all’azienda </a:t>
            </a:r>
            <a:r>
              <a:rPr sz="1000" i="1" spc="-5" dirty="0">
                <a:latin typeface="Calibri"/>
                <a:cs typeface="Calibri"/>
              </a:rPr>
              <a:t>presso </a:t>
            </a:r>
            <a:r>
              <a:rPr sz="1000" i="1" dirty="0">
                <a:latin typeface="Calibri"/>
                <a:cs typeface="Calibri"/>
              </a:rPr>
              <a:t>cui </a:t>
            </a:r>
            <a:r>
              <a:rPr sz="1000" i="1" spc="-10" dirty="0">
                <a:latin typeface="Calibri"/>
                <a:cs typeface="Calibri"/>
              </a:rPr>
              <a:t>lavorano, </a:t>
            </a:r>
            <a:r>
              <a:rPr sz="1000" i="1" dirty="0">
                <a:latin typeface="Calibri"/>
                <a:cs typeface="Calibri"/>
              </a:rPr>
              <a:t>al </a:t>
            </a:r>
            <a:r>
              <a:rPr sz="1000" i="1" spc="-5" dirty="0">
                <a:latin typeface="Calibri"/>
                <a:cs typeface="Calibri"/>
              </a:rPr>
              <a:t>nu-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mero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persone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che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lavorano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presso quella </a:t>
            </a:r>
            <a:r>
              <a:rPr sz="1000" i="1" spc="-10" dirty="0">
                <a:latin typeface="Calibri"/>
                <a:cs typeface="Calibri"/>
              </a:rPr>
              <a:t>struttura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ed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ai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fattori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rischio.</a:t>
            </a:r>
            <a:endParaRPr sz="1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D12229"/>
              </a:buClr>
              <a:buFont typeface="Calibri"/>
              <a:buAutoNum type="arabicParenR"/>
            </a:pPr>
            <a:endParaRPr sz="950" dirty="0">
              <a:latin typeface="Calibri"/>
              <a:cs typeface="Calibri"/>
            </a:endParaRPr>
          </a:p>
          <a:p>
            <a:pPr marL="431800" indent="-419100" algn="just">
              <a:lnSpc>
                <a:spcPct val="100000"/>
              </a:lnSpc>
              <a:spcBef>
                <a:spcPts val="5"/>
              </a:spcBef>
              <a:buClr>
                <a:srgbClr val="D12229"/>
              </a:buClr>
              <a:buAutoNum type="arabicParenR"/>
              <a:tabLst>
                <a:tab pos="431165" algn="l"/>
                <a:tab pos="431800" algn="l"/>
              </a:tabLst>
            </a:pPr>
            <a:r>
              <a:rPr sz="1000" i="1" spc="-10" dirty="0">
                <a:latin typeface="Calibri"/>
                <a:cs typeface="Calibri"/>
              </a:rPr>
              <a:t>Omissis.</a:t>
            </a:r>
            <a:endParaRPr sz="1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00" dirty="0">
              <a:latin typeface="Calibri"/>
              <a:cs typeface="Calibri"/>
            </a:endParaRPr>
          </a:p>
          <a:p>
            <a:pPr marL="12700" marR="79375" algn="just">
              <a:lnSpc>
                <a:spcPct val="108300"/>
              </a:lnSpc>
            </a:pPr>
            <a:r>
              <a:rPr sz="1000" i="1" spc="-15" dirty="0">
                <a:solidFill>
                  <a:srgbClr val="D12229"/>
                </a:solidFill>
                <a:latin typeface="Calibri"/>
                <a:cs typeface="Calibri"/>
              </a:rPr>
              <a:t>DECRETO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MINISTERO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DELLA </a:t>
            </a:r>
            <a:r>
              <a:rPr sz="1000" i="1" spc="-20" dirty="0">
                <a:solidFill>
                  <a:srgbClr val="D12229"/>
                </a:solidFill>
                <a:latin typeface="Calibri"/>
                <a:cs typeface="Calibri"/>
              </a:rPr>
              <a:t>SALUTE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15 </a:t>
            </a:r>
            <a:r>
              <a:rPr sz="1000" i="1" spc="-20" dirty="0">
                <a:solidFill>
                  <a:srgbClr val="D12229"/>
                </a:solidFill>
                <a:latin typeface="Calibri"/>
                <a:cs typeface="Calibri"/>
              </a:rPr>
              <a:t>LUGLIO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2003, N.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388 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-</a:t>
            </a:r>
            <a:r>
              <a:rPr sz="1000" i="1" spc="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REGOLAMENTO RECANTE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 DISPOSIZIONI</a:t>
            </a:r>
            <a:r>
              <a:rPr sz="1000" i="1" spc="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SUL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5" dirty="0">
                <a:solidFill>
                  <a:srgbClr val="D12229"/>
                </a:solidFill>
                <a:latin typeface="Calibri"/>
                <a:cs typeface="Calibri"/>
              </a:rPr>
              <a:t>PRONTO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SOCCORSO</a:t>
            </a:r>
            <a:r>
              <a:rPr sz="1000" i="1" spc="-1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AZIENDALE</a:t>
            </a:r>
            <a:endParaRPr sz="1000" dirty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Questo decreto </a:t>
            </a:r>
            <a:r>
              <a:rPr sz="1000" i="1" dirty="0">
                <a:latin typeface="Calibri"/>
                <a:cs typeface="Calibri"/>
              </a:rPr>
              <a:t>è </a:t>
            </a:r>
            <a:r>
              <a:rPr sz="1000" i="1" spc="-5" dirty="0">
                <a:latin typeface="Calibri"/>
                <a:cs typeface="Calibri"/>
              </a:rPr>
              <a:t>entrato in vigore il </a:t>
            </a:r>
            <a:r>
              <a:rPr sz="1000" i="1" dirty="0">
                <a:latin typeface="Calibri"/>
                <a:cs typeface="Calibri"/>
              </a:rPr>
              <a:t>3 </a:t>
            </a:r>
            <a:r>
              <a:rPr sz="1000" i="1" spc="-5" dirty="0">
                <a:latin typeface="Calibri"/>
                <a:cs typeface="Calibri"/>
              </a:rPr>
              <a:t>febbraio 2005, il </a:t>
            </a:r>
            <a:r>
              <a:rPr sz="1000" i="1" spc="-10" dirty="0">
                <a:latin typeface="Calibri"/>
                <a:cs typeface="Calibri"/>
              </a:rPr>
              <a:t>D.M. </a:t>
            </a:r>
            <a:r>
              <a:rPr sz="1000" i="1" spc="-5" dirty="0">
                <a:latin typeface="Calibri"/>
                <a:cs typeface="Calibri"/>
              </a:rPr>
              <a:t>388/2003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prevede adempi-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menti obbligatori per </a:t>
            </a:r>
            <a:r>
              <a:rPr sz="1000" i="1" spc="-15" dirty="0">
                <a:latin typeface="Calibri"/>
                <a:cs typeface="Calibri"/>
              </a:rPr>
              <a:t>tutte </a:t>
            </a:r>
            <a:r>
              <a:rPr sz="1000" i="1" spc="-5" dirty="0">
                <a:latin typeface="Calibri"/>
                <a:cs typeface="Calibri"/>
              </a:rPr>
              <a:t>le aziende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anche per </a:t>
            </a:r>
            <a:r>
              <a:rPr sz="1000" i="1" spc="-15" dirty="0">
                <a:latin typeface="Calibri"/>
                <a:cs typeface="Calibri"/>
              </a:rPr>
              <a:t>tutte </a:t>
            </a:r>
            <a:r>
              <a:rPr sz="1000" i="1" spc="-5" dirty="0">
                <a:latin typeface="Calibri"/>
                <a:cs typeface="Calibri"/>
              </a:rPr>
              <a:t>le associazioni che dispongono di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dipendenti.</a:t>
            </a:r>
            <a:endParaRPr sz="10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Classiﬁcazione delle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aziende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(art. 1)</a:t>
            </a:r>
            <a:endParaRPr sz="1000" dirty="0">
              <a:latin typeface="Calibri"/>
              <a:cs typeface="Calibri"/>
            </a:endParaRPr>
          </a:p>
          <a:p>
            <a:pPr marL="12700" marR="49530" algn="just">
              <a:lnSpc>
                <a:spcPct val="100000"/>
              </a:lnSpc>
            </a:pPr>
            <a:r>
              <a:rPr sz="1000" i="1" dirty="0">
                <a:latin typeface="Calibri"/>
                <a:cs typeface="Calibri"/>
              </a:rPr>
              <a:t>Il </a:t>
            </a:r>
            <a:r>
              <a:rPr sz="1000" i="1" spc="-10" dirty="0">
                <a:latin typeface="Calibri"/>
                <a:cs typeface="Calibri"/>
              </a:rPr>
              <a:t>decreto </a:t>
            </a:r>
            <a:r>
              <a:rPr sz="1000" i="1" spc="-5" dirty="0">
                <a:latin typeface="Calibri"/>
                <a:cs typeface="Calibri"/>
              </a:rPr>
              <a:t>classiﬁca le aziende in tre diversi gruppi </a:t>
            </a:r>
            <a:r>
              <a:rPr sz="1000" i="1" dirty="0">
                <a:latin typeface="Calibri"/>
                <a:cs typeface="Calibri"/>
              </a:rPr>
              <a:t>(A, B e </a:t>
            </a:r>
            <a:r>
              <a:rPr sz="1000" i="1" spc="-5" dirty="0">
                <a:latin typeface="Calibri"/>
                <a:cs typeface="Calibri"/>
              </a:rPr>
              <a:t>C) in base </a:t>
            </a:r>
            <a:r>
              <a:rPr sz="1000" i="1" dirty="0">
                <a:latin typeface="Calibri"/>
                <a:cs typeface="Calibri"/>
              </a:rPr>
              <a:t>a </a:t>
            </a:r>
            <a:r>
              <a:rPr sz="1000" i="1" spc="-5" dirty="0">
                <a:latin typeface="Calibri"/>
                <a:cs typeface="Calibri"/>
              </a:rPr>
              <a:t>ciò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cui </a:t>
            </a:r>
            <a:r>
              <a:rPr sz="1000" i="1" spc="-15" dirty="0">
                <a:latin typeface="Calibri"/>
                <a:cs typeface="Calibri"/>
              </a:rPr>
              <a:t>l’azienda </a:t>
            </a:r>
            <a:r>
              <a:rPr sz="1000" i="1" spc="-5" dirty="0">
                <a:latin typeface="Calibri"/>
                <a:cs typeface="Calibri"/>
              </a:rPr>
              <a:t>si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occupa,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numero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personale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assunto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 dei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fattori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rischio.</a:t>
            </a:r>
            <a:endParaRPr sz="10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Organizzazione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del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pronto soccorso </a:t>
            </a:r>
            <a:r>
              <a:rPr sz="1000" i="1" spc="-5" dirty="0">
                <a:latin typeface="Calibri"/>
                <a:cs typeface="Calibri"/>
              </a:rPr>
              <a:t>(art.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2)</a:t>
            </a:r>
            <a:endParaRPr sz="1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000" b="1" dirty="0">
                <a:solidFill>
                  <a:srgbClr val="FF0000"/>
                </a:solidFill>
                <a:latin typeface="Calibri"/>
                <a:cs typeface="Calibri"/>
              </a:rPr>
              <a:t>Il</a:t>
            </a:r>
            <a:r>
              <a:rPr sz="10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FF0000"/>
                </a:solidFill>
                <a:latin typeface="Calibri"/>
                <a:cs typeface="Calibri"/>
              </a:rPr>
              <a:t>datore</a:t>
            </a:r>
            <a:r>
              <a:rPr sz="1000" b="1" dirty="0">
                <a:solidFill>
                  <a:srgbClr val="FF0000"/>
                </a:solidFill>
                <a:latin typeface="Calibri"/>
                <a:cs typeface="Calibri"/>
              </a:rPr>
              <a:t> di</a:t>
            </a:r>
            <a:r>
              <a:rPr sz="1000" b="1" spc="-5" dirty="0">
                <a:solidFill>
                  <a:srgbClr val="FF0000"/>
                </a:solidFill>
                <a:latin typeface="Calibri"/>
                <a:cs typeface="Calibri"/>
              </a:rPr>
              <a:t> lavoro</a:t>
            </a:r>
            <a:r>
              <a:rPr sz="10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FF0000"/>
                </a:solidFill>
                <a:latin typeface="Calibri"/>
                <a:cs typeface="Calibri"/>
              </a:rPr>
              <a:t>deve</a:t>
            </a:r>
            <a:r>
              <a:rPr sz="10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FF0000"/>
                </a:solidFill>
                <a:latin typeface="Calibri"/>
                <a:cs typeface="Calibri"/>
              </a:rPr>
              <a:t>garantire</a:t>
            </a:r>
            <a:r>
              <a:rPr sz="10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FF0000"/>
                </a:solidFill>
                <a:latin typeface="Calibri"/>
                <a:cs typeface="Calibri"/>
              </a:rPr>
              <a:t>la</a:t>
            </a:r>
            <a:r>
              <a:rPr sz="10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FF0000"/>
                </a:solidFill>
                <a:latin typeface="Calibri"/>
                <a:cs typeface="Calibri"/>
              </a:rPr>
              <a:t>presenza</a:t>
            </a:r>
            <a:r>
              <a:rPr sz="1000"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FF0000"/>
                </a:solidFill>
                <a:latin typeface="Calibri"/>
                <a:cs typeface="Calibri"/>
              </a:rPr>
              <a:t>sul</a:t>
            </a:r>
            <a:r>
              <a:rPr sz="10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FF0000"/>
                </a:solidFill>
                <a:latin typeface="Calibri"/>
                <a:cs typeface="Calibri"/>
              </a:rPr>
              <a:t>luogo</a:t>
            </a:r>
            <a:r>
              <a:rPr sz="1000" b="1" dirty="0">
                <a:solidFill>
                  <a:srgbClr val="FF0000"/>
                </a:solidFill>
                <a:latin typeface="Calibri"/>
                <a:cs typeface="Calibri"/>
              </a:rPr>
              <a:t> di</a:t>
            </a:r>
            <a:r>
              <a:rPr sz="10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FF0000"/>
                </a:solidFill>
                <a:latin typeface="Calibri"/>
                <a:cs typeface="Calibri"/>
              </a:rPr>
              <a:t>lavoro</a:t>
            </a:r>
            <a:r>
              <a:rPr sz="10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FF0000"/>
                </a:solidFill>
                <a:latin typeface="Calibri"/>
                <a:cs typeface="Calibri"/>
              </a:rPr>
              <a:t>di:</a:t>
            </a:r>
            <a:endParaRPr sz="10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6709" y="5819140"/>
            <a:ext cx="88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3909" y="5819140"/>
            <a:ext cx="417512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u="sng" spc="-15" dirty="0">
                <a:solidFill>
                  <a:srgbClr val="FF0000"/>
                </a:solidFill>
                <a:latin typeface="Calibri"/>
                <a:cs typeface="Calibri"/>
              </a:rPr>
              <a:t>cassetta</a:t>
            </a:r>
            <a:r>
              <a:rPr sz="1000" i="1" u="sng" spc="11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1000" i="1" u="sng" spc="11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pronto</a:t>
            </a:r>
            <a:r>
              <a:rPr sz="1000" i="1" u="sng" spc="11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soccorso</a:t>
            </a:r>
            <a:r>
              <a:rPr sz="1000" i="1" u="sng" spc="1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(aziende</a:t>
            </a:r>
            <a:r>
              <a:rPr sz="1000" i="1" u="sng" spc="1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1000" i="1" u="sng" spc="11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gruppo</a:t>
            </a:r>
            <a:r>
              <a:rPr sz="1000" i="1" u="sng" spc="1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000" i="1" u="sng" spc="1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000" i="1" u="sng" spc="1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B)</a:t>
            </a:r>
            <a:r>
              <a:rPr sz="1000" i="1" u="sng" spc="1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secondo</a:t>
            </a:r>
            <a:r>
              <a:rPr sz="1000" i="1" u="sng" spc="11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quanto</a:t>
            </a:r>
            <a:r>
              <a:rPr sz="1000" i="1" u="sng" spc="1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previsto</a:t>
            </a:r>
            <a:endParaRPr sz="1000" u="sng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6709" y="5971540"/>
            <a:ext cx="146177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u="sng" spc="-15" dirty="0">
                <a:solidFill>
                  <a:srgbClr val="FF0000"/>
                </a:solidFill>
                <a:latin typeface="Calibri"/>
                <a:cs typeface="Calibri"/>
              </a:rPr>
              <a:t>dall’allegato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r>
              <a:rPr sz="1000" i="1" u="sng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del</a:t>
            </a:r>
            <a:r>
              <a:rPr sz="1000" i="1" u="sng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D.M.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 388;</a:t>
            </a:r>
            <a:endParaRPr sz="1000" u="sng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6709" y="6123940"/>
            <a:ext cx="88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3909" y="6123940"/>
            <a:ext cx="417893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u="sng" spc="-15" dirty="0">
                <a:solidFill>
                  <a:srgbClr val="FF0000"/>
                </a:solidFill>
                <a:latin typeface="Calibri"/>
                <a:cs typeface="Calibri"/>
              </a:rPr>
              <a:t>pacchetto</a:t>
            </a:r>
            <a:r>
              <a:rPr sz="1000" i="1" u="sng" spc="9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1000" i="1" u="sng" spc="1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medicazione</a:t>
            </a:r>
            <a:r>
              <a:rPr sz="1000" i="1" u="sng" spc="11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(per</a:t>
            </a:r>
            <a:r>
              <a:rPr sz="1000" i="1" u="sng" spc="9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le</a:t>
            </a:r>
            <a:r>
              <a:rPr sz="1000" i="1" u="sng" spc="1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aziende</a:t>
            </a:r>
            <a:r>
              <a:rPr sz="1000" i="1" u="sng" spc="1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1000" i="1" u="sng" spc="9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gruppo</a:t>
            </a:r>
            <a:r>
              <a:rPr sz="1000" i="1" u="sng" spc="1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C)</a:t>
            </a:r>
            <a:r>
              <a:rPr sz="1000" i="1" u="sng" spc="1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secondo</a:t>
            </a:r>
            <a:r>
              <a:rPr sz="1000" i="1" u="sng" spc="9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quanto</a:t>
            </a:r>
            <a:r>
              <a:rPr sz="1000" i="1" u="sng" spc="9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previsto</a:t>
            </a:r>
            <a:endParaRPr sz="1000" u="sng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6709" y="6276340"/>
            <a:ext cx="31794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u="sng" spc="-15" dirty="0">
                <a:solidFill>
                  <a:srgbClr val="FF0000"/>
                </a:solidFill>
                <a:latin typeface="Calibri"/>
                <a:cs typeface="Calibri"/>
              </a:rPr>
              <a:t>dall’allegato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2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del</a:t>
            </a:r>
            <a:r>
              <a:rPr sz="1000" i="1" u="sng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D.M.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 388.</a:t>
            </a:r>
            <a:endParaRPr sz="1000" u="sng" dirty="0">
              <a:solidFill>
                <a:srgbClr val="FF0000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 u="sng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Requisiti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000" i="1" u="sng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formazione</a:t>
            </a:r>
            <a:r>
              <a:rPr sz="1000" i="1" u="sng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degli</a:t>
            </a:r>
            <a:r>
              <a:rPr sz="1000" i="1" u="sng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15" dirty="0">
                <a:solidFill>
                  <a:srgbClr val="FF0000"/>
                </a:solidFill>
                <a:latin typeface="Calibri"/>
                <a:cs typeface="Calibri"/>
              </a:rPr>
              <a:t>addetti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al</a:t>
            </a:r>
            <a:r>
              <a:rPr sz="1000" i="1" u="sng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pronto 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soccorso</a:t>
            </a:r>
            <a:r>
              <a:rPr sz="1000" i="1" u="sng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(art.</a:t>
            </a:r>
            <a:r>
              <a:rPr sz="1000" i="1" u="sng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3)</a:t>
            </a:r>
            <a:endParaRPr sz="1000" u="sng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4970" y="6929119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 MT"/>
                <a:cs typeface="Arial MT"/>
              </a:rPr>
              <a:t>2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984250"/>
            <a:ext cx="5334000" cy="147320"/>
            <a:chOff x="0" y="984250"/>
            <a:chExt cx="5334000" cy="147320"/>
          </a:xfrm>
        </p:grpSpPr>
        <p:sp>
          <p:nvSpPr>
            <p:cNvPr id="3" name="object 3"/>
            <p:cNvSpPr/>
            <p:nvPr/>
          </p:nvSpPr>
          <p:spPr>
            <a:xfrm>
              <a:off x="0" y="984250"/>
              <a:ext cx="8890" cy="147320"/>
            </a:xfrm>
            <a:custGeom>
              <a:avLst/>
              <a:gdLst/>
              <a:ahLst/>
              <a:cxnLst/>
              <a:rect l="l" t="t" r="r" b="b"/>
              <a:pathLst>
                <a:path w="8890" h="147319">
                  <a:moveTo>
                    <a:pt x="0" y="147320"/>
                  </a:moveTo>
                  <a:lnTo>
                    <a:pt x="8890" y="147320"/>
                  </a:lnTo>
                  <a:lnTo>
                    <a:pt x="889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984250"/>
              <a:ext cx="8890" cy="147320"/>
            </a:xfrm>
            <a:custGeom>
              <a:avLst/>
              <a:gdLst/>
              <a:ahLst/>
              <a:cxnLst/>
              <a:rect l="l" t="t" r="r" b="b"/>
              <a:pathLst>
                <a:path w="8890" h="147319">
                  <a:moveTo>
                    <a:pt x="0" y="147320"/>
                  </a:moveTo>
                  <a:lnTo>
                    <a:pt x="8890" y="147320"/>
                  </a:lnTo>
                  <a:lnTo>
                    <a:pt x="889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  <a:path w="8890" h="147319">
                  <a:moveTo>
                    <a:pt x="0" y="0"/>
                  </a:moveTo>
                  <a:lnTo>
                    <a:pt x="0" y="0"/>
                  </a:lnTo>
                </a:path>
                <a:path w="8890" h="147319">
                  <a:moveTo>
                    <a:pt x="8890" y="147320"/>
                  </a:moveTo>
                  <a:lnTo>
                    <a:pt x="8890" y="14732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540" y="984250"/>
              <a:ext cx="5330190" cy="147320"/>
            </a:xfrm>
            <a:custGeom>
              <a:avLst/>
              <a:gdLst/>
              <a:ahLst/>
              <a:cxnLst/>
              <a:rect l="l" t="t" r="r" b="b"/>
              <a:pathLst>
                <a:path w="5330190" h="147319">
                  <a:moveTo>
                    <a:pt x="0" y="147320"/>
                  </a:moveTo>
                  <a:lnTo>
                    <a:pt x="5330190" y="147320"/>
                  </a:lnTo>
                  <a:lnTo>
                    <a:pt x="533019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40" y="984250"/>
              <a:ext cx="5331460" cy="147320"/>
            </a:xfrm>
            <a:custGeom>
              <a:avLst/>
              <a:gdLst/>
              <a:ahLst/>
              <a:cxnLst/>
              <a:rect l="l" t="t" r="r" b="b"/>
              <a:pathLst>
                <a:path w="5331460" h="147319">
                  <a:moveTo>
                    <a:pt x="0" y="147320"/>
                  </a:moveTo>
                  <a:lnTo>
                    <a:pt x="5330190" y="147320"/>
                  </a:lnTo>
                  <a:lnTo>
                    <a:pt x="533019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  <a:path w="5331460" h="147319">
                  <a:moveTo>
                    <a:pt x="0" y="0"/>
                  </a:moveTo>
                  <a:lnTo>
                    <a:pt x="0" y="0"/>
                  </a:lnTo>
                </a:path>
                <a:path w="5331460" h="147319">
                  <a:moveTo>
                    <a:pt x="5331460" y="147320"/>
                  </a:moveTo>
                  <a:lnTo>
                    <a:pt x="5331460" y="14732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4704079" y="6906296"/>
            <a:ext cx="330200" cy="336550"/>
            <a:chOff x="4704079" y="6906296"/>
            <a:chExt cx="330200" cy="336550"/>
          </a:xfrm>
        </p:grpSpPr>
        <p:sp>
          <p:nvSpPr>
            <p:cNvPr id="8" name="object 8"/>
            <p:cNvSpPr/>
            <p:nvPr/>
          </p:nvSpPr>
          <p:spPr>
            <a:xfrm>
              <a:off x="4711699" y="6917690"/>
              <a:ext cx="313690" cy="313690"/>
            </a:xfrm>
            <a:custGeom>
              <a:avLst/>
              <a:gdLst/>
              <a:ahLst/>
              <a:cxnLst/>
              <a:rect l="l" t="t" r="r" b="b"/>
              <a:pathLst>
                <a:path w="313689" h="313690">
                  <a:moveTo>
                    <a:pt x="157479" y="0"/>
                  </a:moveTo>
                  <a:lnTo>
                    <a:pt x="107452" y="7955"/>
                  </a:lnTo>
                  <a:lnTo>
                    <a:pt x="64190" y="30114"/>
                  </a:lnTo>
                  <a:lnTo>
                    <a:pt x="30195" y="63916"/>
                  </a:lnTo>
                  <a:lnTo>
                    <a:pt x="7965" y="106801"/>
                  </a:lnTo>
                  <a:lnTo>
                    <a:pt x="0" y="156209"/>
                  </a:lnTo>
                  <a:lnTo>
                    <a:pt x="7965" y="206237"/>
                  </a:lnTo>
                  <a:lnTo>
                    <a:pt x="30195" y="249499"/>
                  </a:lnTo>
                  <a:lnTo>
                    <a:pt x="64190" y="283494"/>
                  </a:lnTo>
                  <a:lnTo>
                    <a:pt x="107452" y="305724"/>
                  </a:lnTo>
                  <a:lnTo>
                    <a:pt x="157479" y="313689"/>
                  </a:lnTo>
                  <a:lnTo>
                    <a:pt x="206888" y="305724"/>
                  </a:lnTo>
                  <a:lnTo>
                    <a:pt x="249773" y="283494"/>
                  </a:lnTo>
                  <a:lnTo>
                    <a:pt x="283575" y="249499"/>
                  </a:lnTo>
                  <a:lnTo>
                    <a:pt x="305734" y="206237"/>
                  </a:lnTo>
                  <a:lnTo>
                    <a:pt x="313689" y="156209"/>
                  </a:lnTo>
                  <a:lnTo>
                    <a:pt x="305734" y="106801"/>
                  </a:lnTo>
                  <a:lnTo>
                    <a:pt x="283575" y="63916"/>
                  </a:lnTo>
                  <a:lnTo>
                    <a:pt x="249773" y="30114"/>
                  </a:lnTo>
                  <a:lnTo>
                    <a:pt x="206888" y="7955"/>
                  </a:lnTo>
                  <a:lnTo>
                    <a:pt x="157479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11699" y="6917690"/>
              <a:ext cx="314960" cy="313690"/>
            </a:xfrm>
            <a:custGeom>
              <a:avLst/>
              <a:gdLst/>
              <a:ahLst/>
              <a:cxnLst/>
              <a:rect l="l" t="t" r="r" b="b"/>
              <a:pathLst>
                <a:path w="314960" h="313690">
                  <a:moveTo>
                    <a:pt x="313689" y="156209"/>
                  </a:moveTo>
                  <a:lnTo>
                    <a:pt x="305734" y="206237"/>
                  </a:lnTo>
                  <a:lnTo>
                    <a:pt x="283575" y="249499"/>
                  </a:lnTo>
                  <a:lnTo>
                    <a:pt x="249773" y="283494"/>
                  </a:lnTo>
                  <a:lnTo>
                    <a:pt x="206888" y="305724"/>
                  </a:lnTo>
                  <a:lnTo>
                    <a:pt x="157479" y="313689"/>
                  </a:lnTo>
                  <a:lnTo>
                    <a:pt x="107452" y="305724"/>
                  </a:lnTo>
                  <a:lnTo>
                    <a:pt x="64190" y="283494"/>
                  </a:lnTo>
                  <a:lnTo>
                    <a:pt x="30195" y="249499"/>
                  </a:lnTo>
                  <a:lnTo>
                    <a:pt x="7965" y="206237"/>
                  </a:lnTo>
                  <a:lnTo>
                    <a:pt x="0" y="156209"/>
                  </a:lnTo>
                  <a:lnTo>
                    <a:pt x="7965" y="106801"/>
                  </a:lnTo>
                  <a:lnTo>
                    <a:pt x="30195" y="63916"/>
                  </a:lnTo>
                  <a:lnTo>
                    <a:pt x="64190" y="30114"/>
                  </a:lnTo>
                  <a:lnTo>
                    <a:pt x="107452" y="7955"/>
                  </a:lnTo>
                  <a:lnTo>
                    <a:pt x="157479" y="0"/>
                  </a:lnTo>
                  <a:lnTo>
                    <a:pt x="206888" y="7955"/>
                  </a:lnTo>
                  <a:lnTo>
                    <a:pt x="249773" y="30114"/>
                  </a:lnTo>
                  <a:lnTo>
                    <a:pt x="283575" y="63916"/>
                  </a:lnTo>
                  <a:lnTo>
                    <a:pt x="305734" y="106801"/>
                  </a:lnTo>
                  <a:lnTo>
                    <a:pt x="313689" y="156209"/>
                  </a:lnTo>
                  <a:close/>
                </a:path>
                <a:path w="314960" h="313690">
                  <a:moveTo>
                    <a:pt x="0" y="0"/>
                  </a:moveTo>
                  <a:lnTo>
                    <a:pt x="0" y="0"/>
                  </a:lnTo>
                </a:path>
                <a:path w="314960" h="313690">
                  <a:moveTo>
                    <a:pt x="314960" y="313689"/>
                  </a:moveTo>
                  <a:lnTo>
                    <a:pt x="314960" y="313689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4079" y="6910070"/>
              <a:ext cx="330200" cy="328930"/>
            </a:xfrm>
            <a:custGeom>
              <a:avLst/>
              <a:gdLst/>
              <a:ahLst/>
              <a:cxnLst/>
              <a:rect l="l" t="t" r="r" b="b"/>
              <a:pathLst>
                <a:path w="330200" h="328929">
                  <a:moveTo>
                    <a:pt x="322580" y="163829"/>
                  </a:moveTo>
                  <a:lnTo>
                    <a:pt x="314492" y="213370"/>
                  </a:lnTo>
                  <a:lnTo>
                    <a:pt x="292018" y="256570"/>
                  </a:lnTo>
                  <a:lnTo>
                    <a:pt x="257840" y="290748"/>
                  </a:lnTo>
                  <a:lnTo>
                    <a:pt x="214640" y="313222"/>
                  </a:lnTo>
                  <a:lnTo>
                    <a:pt x="165100" y="321309"/>
                  </a:lnTo>
                  <a:lnTo>
                    <a:pt x="115559" y="313222"/>
                  </a:lnTo>
                  <a:lnTo>
                    <a:pt x="72359" y="290748"/>
                  </a:lnTo>
                  <a:lnTo>
                    <a:pt x="38181" y="256570"/>
                  </a:lnTo>
                  <a:lnTo>
                    <a:pt x="15707" y="213370"/>
                  </a:lnTo>
                  <a:lnTo>
                    <a:pt x="7620" y="163829"/>
                  </a:lnTo>
                  <a:lnTo>
                    <a:pt x="15707" y="114289"/>
                  </a:lnTo>
                  <a:lnTo>
                    <a:pt x="38181" y="71089"/>
                  </a:lnTo>
                  <a:lnTo>
                    <a:pt x="72359" y="36911"/>
                  </a:lnTo>
                  <a:lnTo>
                    <a:pt x="115559" y="14437"/>
                  </a:lnTo>
                  <a:lnTo>
                    <a:pt x="165100" y="6349"/>
                  </a:lnTo>
                  <a:lnTo>
                    <a:pt x="214640" y="14437"/>
                  </a:lnTo>
                  <a:lnTo>
                    <a:pt x="257840" y="36911"/>
                  </a:lnTo>
                  <a:lnTo>
                    <a:pt x="292018" y="71089"/>
                  </a:lnTo>
                  <a:lnTo>
                    <a:pt x="314492" y="114289"/>
                  </a:lnTo>
                  <a:lnTo>
                    <a:pt x="322580" y="163829"/>
                  </a:lnTo>
                  <a:close/>
                </a:path>
                <a:path w="330200" h="328929">
                  <a:moveTo>
                    <a:pt x="0" y="0"/>
                  </a:moveTo>
                  <a:lnTo>
                    <a:pt x="0" y="0"/>
                  </a:lnTo>
                </a:path>
                <a:path w="330200" h="328929">
                  <a:moveTo>
                    <a:pt x="330200" y="328929"/>
                  </a:moveTo>
                  <a:lnTo>
                    <a:pt x="330200" y="328929"/>
                  </a:lnTo>
                </a:path>
              </a:pathLst>
            </a:custGeom>
            <a:ln w="7547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407669" y="403908"/>
            <a:ext cx="440690" cy="450850"/>
            <a:chOff x="407669" y="403908"/>
            <a:chExt cx="440690" cy="450850"/>
          </a:xfrm>
        </p:grpSpPr>
        <p:sp>
          <p:nvSpPr>
            <p:cNvPr id="12" name="object 12"/>
            <p:cNvSpPr/>
            <p:nvPr/>
          </p:nvSpPr>
          <p:spPr>
            <a:xfrm>
              <a:off x="417829" y="419100"/>
              <a:ext cx="420370" cy="419100"/>
            </a:xfrm>
            <a:custGeom>
              <a:avLst/>
              <a:gdLst/>
              <a:ahLst/>
              <a:cxnLst/>
              <a:rect l="l" t="t" r="r" b="b"/>
              <a:pathLst>
                <a:path w="420369" h="419100">
                  <a:moveTo>
                    <a:pt x="210820" y="0"/>
                  </a:moveTo>
                  <a:lnTo>
                    <a:pt x="162352" y="5542"/>
                  </a:lnTo>
                  <a:lnTo>
                    <a:pt x="117928" y="21327"/>
                  </a:lnTo>
                  <a:lnTo>
                    <a:pt x="78791" y="46086"/>
                  </a:lnTo>
                  <a:lnTo>
                    <a:pt x="46186" y="78554"/>
                  </a:lnTo>
                  <a:lnTo>
                    <a:pt x="21356" y="117465"/>
                  </a:lnTo>
                  <a:lnTo>
                    <a:pt x="5546" y="161552"/>
                  </a:lnTo>
                  <a:lnTo>
                    <a:pt x="0" y="209550"/>
                  </a:lnTo>
                  <a:lnTo>
                    <a:pt x="5546" y="257946"/>
                  </a:lnTo>
                  <a:lnTo>
                    <a:pt x="21356" y="302189"/>
                  </a:lnTo>
                  <a:lnTo>
                    <a:pt x="46186" y="341078"/>
                  </a:lnTo>
                  <a:lnTo>
                    <a:pt x="78791" y="373413"/>
                  </a:lnTo>
                  <a:lnTo>
                    <a:pt x="117928" y="397995"/>
                  </a:lnTo>
                  <a:lnTo>
                    <a:pt x="162352" y="413623"/>
                  </a:lnTo>
                  <a:lnTo>
                    <a:pt x="210820" y="419100"/>
                  </a:lnTo>
                  <a:lnTo>
                    <a:pt x="258817" y="413623"/>
                  </a:lnTo>
                  <a:lnTo>
                    <a:pt x="302904" y="397995"/>
                  </a:lnTo>
                  <a:lnTo>
                    <a:pt x="341815" y="373413"/>
                  </a:lnTo>
                  <a:lnTo>
                    <a:pt x="374283" y="341078"/>
                  </a:lnTo>
                  <a:lnTo>
                    <a:pt x="399042" y="302189"/>
                  </a:lnTo>
                  <a:lnTo>
                    <a:pt x="414827" y="257946"/>
                  </a:lnTo>
                  <a:lnTo>
                    <a:pt x="420370" y="209550"/>
                  </a:lnTo>
                  <a:lnTo>
                    <a:pt x="414827" y="161552"/>
                  </a:lnTo>
                  <a:lnTo>
                    <a:pt x="399042" y="117465"/>
                  </a:lnTo>
                  <a:lnTo>
                    <a:pt x="374283" y="78554"/>
                  </a:lnTo>
                  <a:lnTo>
                    <a:pt x="341815" y="46086"/>
                  </a:lnTo>
                  <a:lnTo>
                    <a:pt x="302904" y="21327"/>
                  </a:lnTo>
                  <a:lnTo>
                    <a:pt x="258817" y="5542"/>
                  </a:lnTo>
                  <a:lnTo>
                    <a:pt x="210820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17829" y="419100"/>
              <a:ext cx="420370" cy="420370"/>
            </a:xfrm>
            <a:custGeom>
              <a:avLst/>
              <a:gdLst/>
              <a:ahLst/>
              <a:cxnLst/>
              <a:rect l="l" t="t" r="r" b="b"/>
              <a:pathLst>
                <a:path w="420369" h="420369">
                  <a:moveTo>
                    <a:pt x="420370" y="209550"/>
                  </a:moveTo>
                  <a:lnTo>
                    <a:pt x="414827" y="257946"/>
                  </a:lnTo>
                  <a:lnTo>
                    <a:pt x="399042" y="302189"/>
                  </a:lnTo>
                  <a:lnTo>
                    <a:pt x="374283" y="341078"/>
                  </a:lnTo>
                  <a:lnTo>
                    <a:pt x="341815" y="373413"/>
                  </a:lnTo>
                  <a:lnTo>
                    <a:pt x="302904" y="397995"/>
                  </a:lnTo>
                  <a:lnTo>
                    <a:pt x="258817" y="413623"/>
                  </a:lnTo>
                  <a:lnTo>
                    <a:pt x="210820" y="419100"/>
                  </a:lnTo>
                  <a:lnTo>
                    <a:pt x="162352" y="413623"/>
                  </a:lnTo>
                  <a:lnTo>
                    <a:pt x="117928" y="397995"/>
                  </a:lnTo>
                  <a:lnTo>
                    <a:pt x="78791" y="373413"/>
                  </a:lnTo>
                  <a:lnTo>
                    <a:pt x="46186" y="341078"/>
                  </a:lnTo>
                  <a:lnTo>
                    <a:pt x="21356" y="302189"/>
                  </a:lnTo>
                  <a:lnTo>
                    <a:pt x="5546" y="257946"/>
                  </a:lnTo>
                  <a:lnTo>
                    <a:pt x="0" y="209550"/>
                  </a:lnTo>
                  <a:lnTo>
                    <a:pt x="5546" y="161552"/>
                  </a:lnTo>
                  <a:lnTo>
                    <a:pt x="21356" y="117465"/>
                  </a:lnTo>
                  <a:lnTo>
                    <a:pt x="46186" y="78554"/>
                  </a:lnTo>
                  <a:lnTo>
                    <a:pt x="78791" y="46086"/>
                  </a:lnTo>
                  <a:lnTo>
                    <a:pt x="117928" y="21327"/>
                  </a:lnTo>
                  <a:lnTo>
                    <a:pt x="162352" y="5542"/>
                  </a:lnTo>
                  <a:lnTo>
                    <a:pt x="210820" y="0"/>
                  </a:lnTo>
                  <a:lnTo>
                    <a:pt x="258817" y="5542"/>
                  </a:lnTo>
                  <a:lnTo>
                    <a:pt x="302904" y="21327"/>
                  </a:lnTo>
                  <a:lnTo>
                    <a:pt x="341815" y="46086"/>
                  </a:lnTo>
                  <a:lnTo>
                    <a:pt x="374283" y="78554"/>
                  </a:lnTo>
                  <a:lnTo>
                    <a:pt x="399042" y="117465"/>
                  </a:lnTo>
                  <a:lnTo>
                    <a:pt x="414827" y="161552"/>
                  </a:lnTo>
                  <a:lnTo>
                    <a:pt x="420370" y="209550"/>
                  </a:lnTo>
                  <a:close/>
                </a:path>
                <a:path w="420369" h="420369">
                  <a:moveTo>
                    <a:pt x="0" y="0"/>
                  </a:moveTo>
                  <a:lnTo>
                    <a:pt x="0" y="0"/>
                  </a:lnTo>
                </a:path>
                <a:path w="420369" h="420369">
                  <a:moveTo>
                    <a:pt x="420370" y="420370"/>
                  </a:moveTo>
                  <a:lnTo>
                    <a:pt x="420370" y="42037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7669" y="408940"/>
              <a:ext cx="440690" cy="440690"/>
            </a:xfrm>
            <a:custGeom>
              <a:avLst/>
              <a:gdLst/>
              <a:ahLst/>
              <a:cxnLst/>
              <a:rect l="l" t="t" r="r" b="b"/>
              <a:pathLst>
                <a:path w="440690" h="440690">
                  <a:moveTo>
                    <a:pt x="430530" y="219709"/>
                  </a:moveTo>
                  <a:lnTo>
                    <a:pt x="424987" y="268177"/>
                  </a:lnTo>
                  <a:lnTo>
                    <a:pt x="409202" y="312601"/>
                  </a:lnTo>
                  <a:lnTo>
                    <a:pt x="384443" y="351738"/>
                  </a:lnTo>
                  <a:lnTo>
                    <a:pt x="351975" y="384343"/>
                  </a:lnTo>
                  <a:lnTo>
                    <a:pt x="313064" y="409173"/>
                  </a:lnTo>
                  <a:lnTo>
                    <a:pt x="268977" y="424983"/>
                  </a:lnTo>
                  <a:lnTo>
                    <a:pt x="220979" y="430529"/>
                  </a:lnTo>
                  <a:lnTo>
                    <a:pt x="172512" y="424983"/>
                  </a:lnTo>
                  <a:lnTo>
                    <a:pt x="128088" y="409173"/>
                  </a:lnTo>
                  <a:lnTo>
                    <a:pt x="88951" y="384343"/>
                  </a:lnTo>
                  <a:lnTo>
                    <a:pt x="56346" y="351738"/>
                  </a:lnTo>
                  <a:lnTo>
                    <a:pt x="31516" y="312601"/>
                  </a:lnTo>
                  <a:lnTo>
                    <a:pt x="15706" y="268177"/>
                  </a:lnTo>
                  <a:lnTo>
                    <a:pt x="10159" y="219709"/>
                  </a:lnTo>
                  <a:lnTo>
                    <a:pt x="15706" y="171712"/>
                  </a:lnTo>
                  <a:lnTo>
                    <a:pt x="31516" y="127625"/>
                  </a:lnTo>
                  <a:lnTo>
                    <a:pt x="56346" y="88714"/>
                  </a:lnTo>
                  <a:lnTo>
                    <a:pt x="88951" y="56246"/>
                  </a:lnTo>
                  <a:lnTo>
                    <a:pt x="128088" y="31487"/>
                  </a:lnTo>
                  <a:lnTo>
                    <a:pt x="172512" y="15702"/>
                  </a:lnTo>
                  <a:lnTo>
                    <a:pt x="220979" y="10159"/>
                  </a:lnTo>
                  <a:lnTo>
                    <a:pt x="268977" y="15702"/>
                  </a:lnTo>
                  <a:lnTo>
                    <a:pt x="313064" y="31487"/>
                  </a:lnTo>
                  <a:lnTo>
                    <a:pt x="351975" y="56246"/>
                  </a:lnTo>
                  <a:lnTo>
                    <a:pt x="384443" y="88714"/>
                  </a:lnTo>
                  <a:lnTo>
                    <a:pt x="409202" y="127625"/>
                  </a:lnTo>
                  <a:lnTo>
                    <a:pt x="424987" y="171712"/>
                  </a:lnTo>
                  <a:lnTo>
                    <a:pt x="430530" y="219709"/>
                  </a:lnTo>
                  <a:close/>
                </a:path>
                <a:path w="440690" h="440690">
                  <a:moveTo>
                    <a:pt x="0" y="0"/>
                  </a:moveTo>
                  <a:lnTo>
                    <a:pt x="0" y="0"/>
                  </a:lnTo>
                </a:path>
                <a:path w="440690" h="440690">
                  <a:moveTo>
                    <a:pt x="440689" y="440689"/>
                  </a:moveTo>
                  <a:lnTo>
                    <a:pt x="440689" y="440689"/>
                  </a:lnTo>
                </a:path>
              </a:pathLst>
            </a:custGeom>
            <a:ln w="10063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946910" y="617219"/>
            <a:ext cx="18656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i="1" spc="-10" dirty="0">
                <a:solidFill>
                  <a:srgbClr val="D12229"/>
                </a:solidFill>
                <a:latin typeface="Calibri"/>
                <a:cs typeface="Calibri"/>
              </a:rPr>
              <a:t>SCUOLA</a:t>
            </a:r>
            <a:r>
              <a:rPr sz="1600" i="1" spc="-4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D12229"/>
                </a:solidFill>
                <a:latin typeface="Calibri"/>
                <a:cs typeface="Calibri"/>
              </a:rPr>
              <a:t>E</a:t>
            </a:r>
            <a:r>
              <a:rPr sz="1600" i="1" spc="-4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D12229"/>
                </a:solidFill>
                <a:latin typeface="Calibri"/>
                <a:cs typeface="Calibri"/>
              </a:rPr>
              <a:t>TERRITORIO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0679" y="1504950"/>
            <a:ext cx="4679950" cy="339725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 algn="just">
              <a:lnSpc>
                <a:spcPct val="102800"/>
              </a:lnSpc>
              <a:spcBef>
                <a:spcPts val="65"/>
              </a:spcBef>
            </a:pPr>
            <a:r>
              <a:rPr sz="1000" i="1" spc="-10" dirty="0">
                <a:latin typeface="Calibri"/>
                <a:cs typeface="Calibri"/>
              </a:rPr>
              <a:t>Questo </a:t>
            </a:r>
            <a:r>
              <a:rPr sz="1000" i="1" spc="-5" dirty="0">
                <a:latin typeface="Calibri"/>
                <a:cs typeface="Calibri"/>
              </a:rPr>
              <a:t>decreto prevede la formazione obbligatoria, per </a:t>
            </a:r>
            <a:r>
              <a:rPr sz="1000" i="1" dirty="0">
                <a:latin typeface="Calibri"/>
                <a:cs typeface="Calibri"/>
              </a:rPr>
              <a:t>i </a:t>
            </a:r>
            <a:r>
              <a:rPr sz="1000" i="1" spc="-5" dirty="0">
                <a:latin typeface="Calibri"/>
                <a:cs typeface="Calibri"/>
              </a:rPr>
              <a:t>lavoratori </a:t>
            </a:r>
            <a:r>
              <a:rPr sz="1000" i="1" spc="-10" dirty="0">
                <a:latin typeface="Calibri"/>
                <a:cs typeface="Calibri"/>
              </a:rPr>
              <a:t>scelti </a:t>
            </a:r>
            <a:r>
              <a:rPr sz="1000" i="1" dirty="0">
                <a:latin typeface="Calibri"/>
                <a:cs typeface="Calibri"/>
              </a:rPr>
              <a:t>ad </a:t>
            </a:r>
            <a:r>
              <a:rPr sz="1000" i="1" spc="-15" dirty="0">
                <a:latin typeface="Calibri"/>
                <a:cs typeface="Calibri"/>
              </a:rPr>
              <a:t>effettuare </a:t>
            </a:r>
            <a:r>
              <a:rPr sz="1000" i="1" spc="-5" dirty="0">
                <a:latin typeface="Calibri"/>
                <a:cs typeface="Calibri"/>
              </a:rPr>
              <a:t>il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primo </a:t>
            </a:r>
            <a:r>
              <a:rPr sz="1000" i="1" spc="-10" dirty="0">
                <a:latin typeface="Calibri"/>
                <a:cs typeface="Calibri"/>
              </a:rPr>
              <a:t>soccorso, </a:t>
            </a:r>
            <a:r>
              <a:rPr sz="1000" i="1" spc="-5" dirty="0">
                <a:latin typeface="Calibri"/>
                <a:cs typeface="Calibri"/>
              </a:rPr>
              <a:t>con istruzione </a:t>
            </a:r>
            <a:r>
              <a:rPr sz="1000" i="1" spc="-10" dirty="0">
                <a:latin typeface="Calibri"/>
                <a:cs typeface="Calibri"/>
              </a:rPr>
              <a:t>pratica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teorica </a:t>
            </a:r>
            <a:r>
              <a:rPr sz="1000" i="1" dirty="0">
                <a:latin typeface="Calibri"/>
                <a:cs typeface="Calibri"/>
              </a:rPr>
              <a:t>al </a:t>
            </a:r>
            <a:r>
              <a:rPr sz="1000" i="1" spc="-5" dirty="0">
                <a:latin typeface="Calibri"/>
                <a:cs typeface="Calibri"/>
              </a:rPr>
              <a:t>ﬁne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15" dirty="0">
                <a:latin typeface="Calibri"/>
                <a:cs typeface="Calibri"/>
              </a:rPr>
              <a:t>mettere </a:t>
            </a:r>
            <a:r>
              <a:rPr sz="1000" i="1" spc="-5" dirty="0">
                <a:latin typeface="Calibri"/>
                <a:cs typeface="Calibri"/>
              </a:rPr>
              <a:t>in </a:t>
            </a:r>
            <a:r>
              <a:rPr sz="1000" i="1" spc="-10" dirty="0">
                <a:latin typeface="Calibri"/>
                <a:cs typeface="Calibri"/>
              </a:rPr>
              <a:t>pratica </a:t>
            </a:r>
            <a:r>
              <a:rPr sz="1000" i="1" spc="-5" dirty="0">
                <a:latin typeface="Calibri"/>
                <a:cs typeface="Calibri"/>
              </a:rPr>
              <a:t>le </a:t>
            </a:r>
            <a:r>
              <a:rPr sz="1000" i="1" spc="-10" dirty="0">
                <a:latin typeface="Calibri"/>
                <a:cs typeface="Calibri"/>
              </a:rPr>
              <a:t>misure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10" dirty="0">
                <a:latin typeface="Calibri"/>
                <a:cs typeface="Calibri"/>
              </a:rPr>
              <a:t>pri- </a:t>
            </a:r>
            <a:r>
              <a:rPr sz="1000" i="1" spc="-5" dirty="0">
                <a:latin typeface="Calibri"/>
                <a:cs typeface="Calibri"/>
              </a:rPr>
              <a:t> mo </a:t>
            </a:r>
            <a:r>
              <a:rPr sz="1000" i="1" spc="-10" dirty="0">
                <a:latin typeface="Calibri"/>
                <a:cs typeface="Calibri"/>
              </a:rPr>
              <a:t>intervento </a:t>
            </a:r>
            <a:r>
              <a:rPr sz="1000" i="1" spc="-5" dirty="0">
                <a:latin typeface="Calibri"/>
                <a:cs typeface="Calibri"/>
              </a:rPr>
              <a:t>interno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per </a:t>
            </a:r>
            <a:r>
              <a:rPr sz="1000" i="1" spc="-15" dirty="0">
                <a:latin typeface="Calibri"/>
                <a:cs typeface="Calibri"/>
              </a:rPr>
              <a:t>l’attivazione </a:t>
            </a:r>
            <a:r>
              <a:rPr sz="1000" i="1" spc="-5" dirty="0">
                <a:latin typeface="Calibri"/>
                <a:cs typeface="Calibri"/>
              </a:rPr>
              <a:t>degli interventi di pronto soccorso. Il </a:t>
            </a:r>
            <a:r>
              <a:rPr sz="1000" i="1" spc="-10" dirty="0">
                <a:latin typeface="Calibri"/>
                <a:cs typeface="Calibri"/>
              </a:rPr>
              <a:t>corso dovrà </a:t>
            </a:r>
            <a:r>
              <a:rPr sz="1000" i="1" spc="-5" dirty="0">
                <a:latin typeface="Calibri"/>
                <a:cs typeface="Calibri"/>
              </a:rPr>
              <a:t> avere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una</a:t>
            </a:r>
            <a:r>
              <a:rPr sz="1000" i="1" spc="5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durata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16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ore</a:t>
            </a:r>
            <a:r>
              <a:rPr sz="1000" i="1" spc="4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per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spc="4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aziende</a:t>
            </a:r>
            <a:r>
              <a:rPr sz="1000" i="1" spc="5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gruppo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4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1000" i="1" u="sng" spc="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12</a:t>
            </a:r>
            <a:r>
              <a:rPr sz="1000" i="1" u="sng" spc="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ore</a:t>
            </a:r>
            <a:r>
              <a:rPr sz="1000" i="1" u="sng" spc="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per</a:t>
            </a:r>
            <a:r>
              <a:rPr sz="1000" i="1" u="sng" spc="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quelle</a:t>
            </a:r>
            <a:r>
              <a:rPr sz="1000" i="1" u="sng" spc="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1000" i="1" u="sng" spc="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gruppo</a:t>
            </a:r>
            <a:r>
              <a:rPr sz="1000" i="1" u="sng" spc="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1000" i="1" u="sng" spc="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C, le modalità, gli </a:t>
            </a:r>
            <a:r>
              <a:rPr sz="1000" i="1" spc="-10" dirty="0">
                <a:latin typeface="Calibri"/>
                <a:cs typeface="Calibri"/>
              </a:rPr>
              <a:t>obiettivi didattici </a:t>
            </a:r>
            <a:r>
              <a:rPr sz="1000" i="1" dirty="0">
                <a:latin typeface="Calibri"/>
                <a:cs typeface="Calibri"/>
              </a:rPr>
              <a:t>e i </a:t>
            </a:r>
            <a:r>
              <a:rPr sz="1000" i="1" spc="-10" dirty="0">
                <a:latin typeface="Calibri"/>
                <a:cs typeface="Calibri"/>
              </a:rPr>
              <a:t>contenuti </a:t>
            </a:r>
            <a:r>
              <a:rPr sz="1000" i="1" spc="-5" dirty="0">
                <a:latin typeface="Calibri"/>
                <a:cs typeface="Calibri"/>
              </a:rPr>
              <a:t>per lo </a:t>
            </a:r>
            <a:r>
              <a:rPr sz="1000" i="1" spc="-10" dirty="0">
                <a:latin typeface="Calibri"/>
                <a:cs typeface="Calibri"/>
              </a:rPr>
              <a:t>svolgimento </a:t>
            </a:r>
            <a:r>
              <a:rPr sz="1000" i="1" spc="-5" dirty="0">
                <a:latin typeface="Calibri"/>
                <a:cs typeface="Calibri"/>
              </a:rPr>
              <a:t>dei </a:t>
            </a:r>
            <a:r>
              <a:rPr sz="1000" i="1" spc="-10" dirty="0">
                <a:latin typeface="Calibri"/>
                <a:cs typeface="Calibri"/>
              </a:rPr>
              <a:t>corsi </a:t>
            </a:r>
            <a:r>
              <a:rPr sz="1000" i="1" spc="-5" dirty="0">
                <a:latin typeface="Calibri"/>
                <a:cs typeface="Calibri"/>
              </a:rPr>
              <a:t>di formazione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sono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indicati negli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allegati </a:t>
            </a:r>
            <a:r>
              <a:rPr sz="1000" i="1" dirty="0">
                <a:latin typeface="Calibri"/>
                <a:cs typeface="Calibri"/>
              </a:rPr>
              <a:t>3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 4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del </a:t>
            </a:r>
            <a:r>
              <a:rPr sz="1000" i="1" spc="-10" dirty="0">
                <a:latin typeface="Calibri"/>
                <a:cs typeface="Calibri"/>
              </a:rPr>
              <a:t>D.M.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388/03.</a:t>
            </a:r>
            <a:endParaRPr sz="1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00" dirty="0">
              <a:latin typeface="Calibri"/>
              <a:cs typeface="Calibri"/>
            </a:endParaRPr>
          </a:p>
          <a:p>
            <a:pPr marL="12700" marR="5080" algn="just">
              <a:lnSpc>
                <a:spcPct val="102499"/>
              </a:lnSpc>
              <a:spcBef>
                <a:spcPts val="5"/>
              </a:spcBef>
            </a:pPr>
            <a:r>
              <a:rPr sz="1000" i="1" spc="-10" dirty="0">
                <a:latin typeface="Calibri"/>
                <a:cs typeface="Calibri"/>
              </a:rPr>
              <a:t>Per </a:t>
            </a:r>
            <a:r>
              <a:rPr sz="1000" i="1" spc="-5" dirty="0">
                <a:latin typeface="Calibri"/>
                <a:cs typeface="Calibri"/>
              </a:rPr>
              <a:t>le aziende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gruppo </a:t>
            </a:r>
            <a:r>
              <a:rPr sz="1000" i="1" dirty="0">
                <a:latin typeface="Calibri"/>
                <a:cs typeface="Calibri"/>
              </a:rPr>
              <a:t>A i </a:t>
            </a:r>
            <a:r>
              <a:rPr sz="1000" i="1" spc="-10" dirty="0">
                <a:latin typeface="Calibri"/>
                <a:cs typeface="Calibri"/>
              </a:rPr>
              <a:t>contenuti </a:t>
            </a:r>
            <a:r>
              <a:rPr sz="1000" i="1" dirty="0">
                <a:latin typeface="Calibri"/>
                <a:cs typeface="Calibri"/>
              </a:rPr>
              <a:t>e i </a:t>
            </a:r>
            <a:r>
              <a:rPr sz="1000" i="1" spc="-5" dirty="0">
                <a:latin typeface="Calibri"/>
                <a:cs typeface="Calibri"/>
              </a:rPr>
              <a:t>tempi del </a:t>
            </a:r>
            <a:r>
              <a:rPr sz="1000" i="1" spc="-10" dirty="0">
                <a:latin typeface="Calibri"/>
                <a:cs typeface="Calibri"/>
              </a:rPr>
              <a:t>corso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formazione devono prevedere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anche </a:t>
            </a:r>
            <a:r>
              <a:rPr sz="1000" i="1" dirty="0">
                <a:latin typeface="Calibri"/>
                <a:cs typeface="Calibri"/>
              </a:rPr>
              <a:t>i </a:t>
            </a:r>
            <a:r>
              <a:rPr sz="1000" i="1" spc="-5" dirty="0">
                <a:latin typeface="Calibri"/>
                <a:cs typeface="Calibri"/>
              </a:rPr>
              <a:t>rischi speciﬁci </a:t>
            </a:r>
            <a:r>
              <a:rPr sz="1000" i="1" spc="-20" dirty="0">
                <a:latin typeface="Calibri"/>
                <a:cs typeface="Calibri"/>
              </a:rPr>
              <a:t>dell’attività </a:t>
            </a:r>
            <a:r>
              <a:rPr sz="1000" i="1" spc="-10" dirty="0">
                <a:latin typeface="Calibri"/>
                <a:cs typeface="Calibri"/>
              </a:rPr>
              <a:t>svolta.</a:t>
            </a:r>
            <a:r>
              <a:rPr sz="1000" i="1" spc="-5" dirty="0">
                <a:latin typeface="Calibri"/>
                <a:cs typeface="Calibri"/>
              </a:rPr>
              <a:t> La formazione</a:t>
            </a:r>
            <a:r>
              <a:rPr sz="1000" i="1" spc="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deve essere </a:t>
            </a:r>
            <a:r>
              <a:rPr sz="1000" i="1" spc="-15" dirty="0">
                <a:latin typeface="Calibri"/>
                <a:cs typeface="Calibri"/>
              </a:rPr>
              <a:t>effettuata </a:t>
            </a:r>
            <a:r>
              <a:rPr sz="1000" i="1" spc="-5" dirty="0">
                <a:latin typeface="Calibri"/>
                <a:cs typeface="Calibri"/>
              </a:rPr>
              <a:t>da perso-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nale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medico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competente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collaborazione,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dove</a:t>
            </a:r>
            <a:r>
              <a:rPr sz="1000" i="1" spc="4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possibile,</a:t>
            </a:r>
            <a:r>
              <a:rPr sz="1000" i="1" spc="5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sistema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emergenza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</a:t>
            </a:r>
            <a:endParaRPr sz="1000" dirty="0">
              <a:latin typeface="Calibri"/>
              <a:cs typeface="Calibri"/>
            </a:endParaRPr>
          </a:p>
          <a:p>
            <a:pPr marL="12700" marR="6350" algn="just">
              <a:lnSpc>
                <a:spcPct val="102499"/>
              </a:lnSpc>
              <a:spcBef>
                <a:spcPts val="10"/>
              </a:spcBef>
            </a:pPr>
            <a:r>
              <a:rPr sz="1000" i="1" spc="-5" dirty="0">
                <a:latin typeface="Calibri"/>
                <a:cs typeface="Calibri"/>
              </a:rPr>
              <a:t>S.S.N. (Servizio Sanitario Nazionale). Nella parte </a:t>
            </a:r>
            <a:r>
              <a:rPr sz="1000" i="1" spc="-10" dirty="0">
                <a:latin typeface="Calibri"/>
                <a:cs typeface="Calibri"/>
              </a:rPr>
              <a:t>pratica </a:t>
            </a:r>
            <a:r>
              <a:rPr sz="1000" i="1" spc="-5" dirty="0">
                <a:latin typeface="Calibri"/>
                <a:cs typeface="Calibri"/>
              </a:rPr>
              <a:t>della formazione il medico può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chiedere la collaborazione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personale </a:t>
            </a:r>
            <a:r>
              <a:rPr sz="1000" i="1" spc="-10" dirty="0">
                <a:latin typeface="Calibri"/>
                <a:cs typeface="Calibri"/>
              </a:rPr>
              <a:t>infermieristico </a:t>
            </a:r>
            <a:r>
              <a:rPr sz="1000" i="1" dirty="0">
                <a:latin typeface="Calibri"/>
                <a:cs typeface="Calibri"/>
              </a:rPr>
              <a:t>o </a:t>
            </a:r>
            <a:r>
              <a:rPr sz="1000" i="1" spc="-5" dirty="0">
                <a:latin typeface="Calibri"/>
                <a:cs typeface="Calibri"/>
              </a:rPr>
              <a:t>di altro personale specializzato; La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formazione deve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essere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ripetuta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ogni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anni.</a:t>
            </a:r>
            <a:endParaRPr sz="1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000" i="1" spc="-15" dirty="0">
                <a:latin typeface="Calibri"/>
                <a:cs typeface="Calibri"/>
              </a:rPr>
              <a:t>Attrezzature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per</a:t>
            </a:r>
            <a:r>
              <a:rPr sz="1000" i="1" spc="-5" dirty="0">
                <a:latin typeface="Calibri"/>
                <a:cs typeface="Calibri"/>
              </a:rPr>
              <a:t> gli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interventi</a:t>
            </a:r>
            <a:r>
              <a:rPr sz="1000" i="1" dirty="0">
                <a:latin typeface="Calibri"/>
                <a:cs typeface="Calibri"/>
              </a:rPr>
              <a:t> di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pronto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soccorso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(art.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4)</a:t>
            </a:r>
            <a:endParaRPr sz="1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00" dirty="0">
              <a:latin typeface="Calibri"/>
              <a:cs typeface="Calibri"/>
            </a:endParaRPr>
          </a:p>
          <a:p>
            <a:pPr marL="12700" marR="5080" algn="just">
              <a:lnSpc>
                <a:spcPct val="102699"/>
              </a:lnSpc>
            </a:pPr>
            <a:r>
              <a:rPr sz="1000" i="1" spc="-5" dirty="0">
                <a:latin typeface="Calibri"/>
                <a:cs typeface="Calibri"/>
              </a:rPr>
              <a:t>Il medico </a:t>
            </a:r>
            <a:r>
              <a:rPr sz="1000" i="1" spc="-10" dirty="0">
                <a:latin typeface="Calibri"/>
                <a:cs typeface="Calibri"/>
              </a:rPr>
              <a:t>competente</a:t>
            </a:r>
            <a:r>
              <a:rPr sz="1000" i="1" spc="-5" dirty="0">
                <a:latin typeface="Calibri"/>
                <a:cs typeface="Calibri"/>
              </a:rPr>
              <a:t> in collaborazione con il datore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10" dirty="0">
                <a:latin typeface="Calibri"/>
                <a:cs typeface="Calibri"/>
              </a:rPr>
              <a:t>lavoro,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dove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previsto,</a:t>
            </a:r>
            <a:r>
              <a:rPr sz="1000" i="1" spc="19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 base ai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rischi speciﬁci presenti </a:t>
            </a:r>
            <a:r>
              <a:rPr sz="1000" i="1" spc="-10" dirty="0">
                <a:latin typeface="Calibri"/>
                <a:cs typeface="Calibri"/>
              </a:rPr>
              <a:t>nell’azienda, </a:t>
            </a:r>
            <a:r>
              <a:rPr sz="1000" i="1" spc="-5" dirty="0">
                <a:latin typeface="Calibri"/>
                <a:cs typeface="Calibri"/>
              </a:rPr>
              <a:t>rende disponibili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determina le </a:t>
            </a:r>
            <a:r>
              <a:rPr sz="1000" i="1" spc="-10" dirty="0">
                <a:latin typeface="Calibri"/>
                <a:cs typeface="Calibri"/>
              </a:rPr>
              <a:t>giuste attrezzature </a:t>
            </a:r>
            <a:r>
              <a:rPr sz="1000" i="1" spc="-5" dirty="0">
                <a:latin typeface="Calibri"/>
                <a:cs typeface="Calibri"/>
              </a:rPr>
              <a:t>di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equipaggiamento </a:t>
            </a:r>
            <a:r>
              <a:rPr sz="1000" i="1" dirty="0">
                <a:latin typeface="Calibri"/>
                <a:cs typeface="Calibri"/>
              </a:rPr>
              <a:t>e i </a:t>
            </a:r>
            <a:r>
              <a:rPr sz="1000" i="1" spc="-10" dirty="0">
                <a:latin typeface="Calibri"/>
                <a:cs typeface="Calibri"/>
              </a:rPr>
              <a:t>dispositivi </a:t>
            </a:r>
            <a:r>
              <a:rPr sz="1000" i="1" spc="-5" dirty="0">
                <a:latin typeface="Calibri"/>
                <a:cs typeface="Calibri"/>
              </a:rPr>
              <a:t>di protezione individuale per gli </a:t>
            </a:r>
            <a:r>
              <a:rPr sz="1000" i="1" spc="-10" dirty="0">
                <a:latin typeface="Calibri"/>
                <a:cs typeface="Calibri"/>
              </a:rPr>
              <a:t>addetti </a:t>
            </a:r>
            <a:r>
              <a:rPr sz="1000" i="1" dirty="0">
                <a:latin typeface="Calibri"/>
                <a:cs typeface="Calibri"/>
              </a:rPr>
              <a:t>al </a:t>
            </a:r>
            <a:r>
              <a:rPr sz="1000" i="1" spc="-5" dirty="0">
                <a:latin typeface="Calibri"/>
                <a:cs typeface="Calibri"/>
              </a:rPr>
              <a:t>primo </a:t>
            </a:r>
            <a:r>
              <a:rPr sz="1000" i="1" spc="-10" dirty="0">
                <a:latin typeface="Calibri"/>
                <a:cs typeface="Calibri"/>
              </a:rPr>
              <a:t>soccorso 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interno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al </a:t>
            </a:r>
            <a:r>
              <a:rPr sz="1000" i="1" spc="-10" dirty="0">
                <a:latin typeface="Calibri"/>
                <a:cs typeface="Calibri"/>
              </a:rPr>
              <a:t>pronto </a:t>
            </a:r>
            <a:r>
              <a:rPr sz="1000" i="1" spc="-5" dirty="0">
                <a:latin typeface="Calibri"/>
                <a:cs typeface="Calibri"/>
              </a:rPr>
              <a:t>soccorso. Le </a:t>
            </a:r>
            <a:r>
              <a:rPr sz="1000" i="1" spc="-10" dirty="0">
                <a:latin typeface="Calibri"/>
                <a:cs typeface="Calibri"/>
              </a:rPr>
              <a:t>attrezzature </a:t>
            </a:r>
            <a:r>
              <a:rPr sz="1000" i="1" dirty="0">
                <a:latin typeface="Calibri"/>
                <a:cs typeface="Calibri"/>
              </a:rPr>
              <a:t>e i </a:t>
            </a:r>
            <a:r>
              <a:rPr sz="1000" i="1" spc="-5" dirty="0">
                <a:latin typeface="Calibri"/>
                <a:cs typeface="Calibri"/>
              </a:rPr>
              <a:t>dispositivi devono essere mantenuti in con-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dizione </a:t>
            </a:r>
            <a:r>
              <a:rPr sz="1000" i="1" dirty="0">
                <a:latin typeface="Calibri"/>
                <a:cs typeface="Calibri"/>
              </a:rPr>
              <a:t>da </a:t>
            </a:r>
            <a:r>
              <a:rPr sz="1000" i="1" spc="-5" dirty="0">
                <a:latin typeface="Calibri"/>
                <a:cs typeface="Calibri"/>
              </a:rPr>
              <a:t>poter essere </a:t>
            </a:r>
            <a:r>
              <a:rPr sz="1000" i="1" spc="-10" dirty="0">
                <a:latin typeface="Calibri"/>
                <a:cs typeface="Calibri"/>
              </a:rPr>
              <a:t>utilizzati tempestivamente </a:t>
            </a:r>
            <a:r>
              <a:rPr sz="1000" i="1" dirty="0">
                <a:latin typeface="Calibri"/>
                <a:cs typeface="Calibri"/>
              </a:rPr>
              <a:t>ed </a:t>
            </a:r>
            <a:r>
              <a:rPr sz="1000" i="1" spc="-5" dirty="0">
                <a:latin typeface="Calibri"/>
                <a:cs typeface="Calibri"/>
              </a:rPr>
              <a:t>essere </a:t>
            </a:r>
            <a:r>
              <a:rPr sz="1000" i="1" spc="-10" dirty="0">
                <a:latin typeface="Calibri"/>
                <a:cs typeface="Calibri"/>
              </a:rPr>
              <a:t>custoditi </a:t>
            </a:r>
            <a:r>
              <a:rPr sz="1000" i="1" spc="-5" dirty="0">
                <a:latin typeface="Calibri"/>
                <a:cs typeface="Calibri"/>
              </a:rPr>
              <a:t>in luoghi </a:t>
            </a:r>
            <a:r>
              <a:rPr sz="1000" i="1" spc="-10" dirty="0">
                <a:latin typeface="Calibri"/>
                <a:cs typeface="Calibri"/>
              </a:rPr>
              <a:t>adatti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di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facile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accesso.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18379" y="7052309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 MT"/>
                <a:cs typeface="Arial MT"/>
              </a:rPr>
              <a:t>3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969010"/>
            <a:ext cx="5334000" cy="147320"/>
            <a:chOff x="0" y="969010"/>
            <a:chExt cx="5334000" cy="147320"/>
          </a:xfrm>
        </p:grpSpPr>
        <p:sp>
          <p:nvSpPr>
            <p:cNvPr id="3" name="object 3"/>
            <p:cNvSpPr/>
            <p:nvPr/>
          </p:nvSpPr>
          <p:spPr>
            <a:xfrm>
              <a:off x="0" y="969010"/>
              <a:ext cx="5334000" cy="147320"/>
            </a:xfrm>
            <a:custGeom>
              <a:avLst/>
              <a:gdLst/>
              <a:ahLst/>
              <a:cxnLst/>
              <a:rect l="l" t="t" r="r" b="b"/>
              <a:pathLst>
                <a:path w="5334000" h="147319">
                  <a:moveTo>
                    <a:pt x="0" y="147320"/>
                  </a:moveTo>
                  <a:lnTo>
                    <a:pt x="5334000" y="14732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969010"/>
              <a:ext cx="5334000" cy="147320"/>
            </a:xfrm>
            <a:custGeom>
              <a:avLst/>
              <a:gdLst/>
              <a:ahLst/>
              <a:cxnLst/>
              <a:rect l="l" t="t" r="r" b="b"/>
              <a:pathLst>
                <a:path w="5334000" h="147319">
                  <a:moveTo>
                    <a:pt x="0" y="147320"/>
                  </a:moveTo>
                  <a:lnTo>
                    <a:pt x="5334000" y="14732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  <a:path w="5334000" h="147319">
                  <a:moveTo>
                    <a:pt x="0" y="0"/>
                  </a:moveTo>
                  <a:lnTo>
                    <a:pt x="0" y="0"/>
                  </a:lnTo>
                </a:path>
                <a:path w="5334000" h="147319">
                  <a:moveTo>
                    <a:pt x="5334000" y="147320"/>
                  </a:moveTo>
                  <a:lnTo>
                    <a:pt x="5334000" y="14732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311150" y="6907565"/>
            <a:ext cx="330200" cy="336550"/>
            <a:chOff x="311150" y="6907565"/>
            <a:chExt cx="330200" cy="336550"/>
          </a:xfrm>
        </p:grpSpPr>
        <p:sp>
          <p:nvSpPr>
            <p:cNvPr id="6" name="object 6"/>
            <p:cNvSpPr/>
            <p:nvPr/>
          </p:nvSpPr>
          <p:spPr>
            <a:xfrm>
              <a:off x="318770" y="6918959"/>
              <a:ext cx="314960" cy="313690"/>
            </a:xfrm>
            <a:custGeom>
              <a:avLst/>
              <a:gdLst/>
              <a:ahLst/>
              <a:cxnLst/>
              <a:rect l="l" t="t" r="r" b="b"/>
              <a:pathLst>
                <a:path w="314959" h="313690">
                  <a:moveTo>
                    <a:pt x="157479" y="0"/>
                  </a:moveTo>
                  <a:lnTo>
                    <a:pt x="107939" y="7965"/>
                  </a:lnTo>
                  <a:lnTo>
                    <a:pt x="64739" y="30195"/>
                  </a:lnTo>
                  <a:lnTo>
                    <a:pt x="30561" y="64190"/>
                  </a:lnTo>
                  <a:lnTo>
                    <a:pt x="8087" y="107452"/>
                  </a:lnTo>
                  <a:lnTo>
                    <a:pt x="0" y="157480"/>
                  </a:lnTo>
                  <a:lnTo>
                    <a:pt x="8087" y="206888"/>
                  </a:lnTo>
                  <a:lnTo>
                    <a:pt x="30561" y="249773"/>
                  </a:lnTo>
                  <a:lnTo>
                    <a:pt x="64739" y="283575"/>
                  </a:lnTo>
                  <a:lnTo>
                    <a:pt x="107939" y="305734"/>
                  </a:lnTo>
                  <a:lnTo>
                    <a:pt x="157479" y="313690"/>
                  </a:lnTo>
                  <a:lnTo>
                    <a:pt x="207507" y="305734"/>
                  </a:lnTo>
                  <a:lnTo>
                    <a:pt x="250769" y="283575"/>
                  </a:lnTo>
                  <a:lnTo>
                    <a:pt x="284764" y="249773"/>
                  </a:lnTo>
                  <a:lnTo>
                    <a:pt x="306994" y="206888"/>
                  </a:lnTo>
                  <a:lnTo>
                    <a:pt x="314959" y="157480"/>
                  </a:lnTo>
                  <a:lnTo>
                    <a:pt x="306994" y="107452"/>
                  </a:lnTo>
                  <a:lnTo>
                    <a:pt x="284764" y="64190"/>
                  </a:lnTo>
                  <a:lnTo>
                    <a:pt x="250769" y="30195"/>
                  </a:lnTo>
                  <a:lnTo>
                    <a:pt x="207507" y="7965"/>
                  </a:lnTo>
                  <a:lnTo>
                    <a:pt x="157479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18770" y="6918959"/>
              <a:ext cx="314960" cy="314960"/>
            </a:xfrm>
            <a:custGeom>
              <a:avLst/>
              <a:gdLst/>
              <a:ahLst/>
              <a:cxnLst/>
              <a:rect l="l" t="t" r="r" b="b"/>
              <a:pathLst>
                <a:path w="314959" h="314959">
                  <a:moveTo>
                    <a:pt x="314959" y="157480"/>
                  </a:moveTo>
                  <a:lnTo>
                    <a:pt x="306994" y="206888"/>
                  </a:lnTo>
                  <a:lnTo>
                    <a:pt x="284764" y="249773"/>
                  </a:lnTo>
                  <a:lnTo>
                    <a:pt x="250769" y="283575"/>
                  </a:lnTo>
                  <a:lnTo>
                    <a:pt x="207507" y="305734"/>
                  </a:lnTo>
                  <a:lnTo>
                    <a:pt x="157479" y="313690"/>
                  </a:lnTo>
                  <a:lnTo>
                    <a:pt x="107939" y="305734"/>
                  </a:lnTo>
                  <a:lnTo>
                    <a:pt x="64739" y="283575"/>
                  </a:lnTo>
                  <a:lnTo>
                    <a:pt x="30561" y="249773"/>
                  </a:lnTo>
                  <a:lnTo>
                    <a:pt x="8087" y="206888"/>
                  </a:lnTo>
                  <a:lnTo>
                    <a:pt x="0" y="157480"/>
                  </a:lnTo>
                  <a:lnTo>
                    <a:pt x="8087" y="107452"/>
                  </a:lnTo>
                  <a:lnTo>
                    <a:pt x="30561" y="64190"/>
                  </a:lnTo>
                  <a:lnTo>
                    <a:pt x="64739" y="30195"/>
                  </a:lnTo>
                  <a:lnTo>
                    <a:pt x="107939" y="7965"/>
                  </a:lnTo>
                  <a:lnTo>
                    <a:pt x="157479" y="0"/>
                  </a:lnTo>
                  <a:lnTo>
                    <a:pt x="207507" y="7965"/>
                  </a:lnTo>
                  <a:lnTo>
                    <a:pt x="250769" y="30195"/>
                  </a:lnTo>
                  <a:lnTo>
                    <a:pt x="284764" y="64190"/>
                  </a:lnTo>
                  <a:lnTo>
                    <a:pt x="306994" y="107452"/>
                  </a:lnTo>
                  <a:lnTo>
                    <a:pt x="314959" y="157480"/>
                  </a:lnTo>
                  <a:close/>
                </a:path>
                <a:path w="314959" h="314959">
                  <a:moveTo>
                    <a:pt x="0" y="0"/>
                  </a:moveTo>
                  <a:lnTo>
                    <a:pt x="0" y="0"/>
                  </a:lnTo>
                </a:path>
                <a:path w="314959" h="314959">
                  <a:moveTo>
                    <a:pt x="314959" y="314960"/>
                  </a:moveTo>
                  <a:lnTo>
                    <a:pt x="314959" y="31496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11150" y="6911339"/>
              <a:ext cx="330200" cy="328930"/>
            </a:xfrm>
            <a:custGeom>
              <a:avLst/>
              <a:gdLst/>
              <a:ahLst/>
              <a:cxnLst/>
              <a:rect l="l" t="t" r="r" b="b"/>
              <a:pathLst>
                <a:path w="330200" h="328929">
                  <a:moveTo>
                    <a:pt x="322580" y="163829"/>
                  </a:moveTo>
                  <a:lnTo>
                    <a:pt x="314614" y="213857"/>
                  </a:lnTo>
                  <a:lnTo>
                    <a:pt x="292384" y="257119"/>
                  </a:lnTo>
                  <a:lnTo>
                    <a:pt x="258389" y="291114"/>
                  </a:lnTo>
                  <a:lnTo>
                    <a:pt x="215127" y="313344"/>
                  </a:lnTo>
                  <a:lnTo>
                    <a:pt x="165100" y="321309"/>
                  </a:lnTo>
                  <a:lnTo>
                    <a:pt x="115559" y="313344"/>
                  </a:lnTo>
                  <a:lnTo>
                    <a:pt x="72359" y="291114"/>
                  </a:lnTo>
                  <a:lnTo>
                    <a:pt x="38181" y="257119"/>
                  </a:lnTo>
                  <a:lnTo>
                    <a:pt x="15707" y="213857"/>
                  </a:lnTo>
                  <a:lnTo>
                    <a:pt x="7620" y="163829"/>
                  </a:lnTo>
                  <a:lnTo>
                    <a:pt x="15707" y="114421"/>
                  </a:lnTo>
                  <a:lnTo>
                    <a:pt x="38181" y="71536"/>
                  </a:lnTo>
                  <a:lnTo>
                    <a:pt x="72359" y="37734"/>
                  </a:lnTo>
                  <a:lnTo>
                    <a:pt x="115559" y="15575"/>
                  </a:lnTo>
                  <a:lnTo>
                    <a:pt x="165100" y="7619"/>
                  </a:lnTo>
                  <a:lnTo>
                    <a:pt x="215127" y="15575"/>
                  </a:lnTo>
                  <a:lnTo>
                    <a:pt x="258389" y="37734"/>
                  </a:lnTo>
                  <a:lnTo>
                    <a:pt x="292384" y="71536"/>
                  </a:lnTo>
                  <a:lnTo>
                    <a:pt x="314614" y="114421"/>
                  </a:lnTo>
                  <a:lnTo>
                    <a:pt x="322580" y="163829"/>
                  </a:lnTo>
                  <a:close/>
                </a:path>
                <a:path w="330200" h="328929">
                  <a:moveTo>
                    <a:pt x="0" y="0"/>
                  </a:moveTo>
                  <a:lnTo>
                    <a:pt x="0" y="0"/>
                  </a:lnTo>
                </a:path>
                <a:path w="330200" h="328929">
                  <a:moveTo>
                    <a:pt x="330200" y="328929"/>
                  </a:moveTo>
                  <a:lnTo>
                    <a:pt x="330200" y="328929"/>
                  </a:lnTo>
                </a:path>
              </a:pathLst>
            </a:custGeom>
            <a:ln w="7547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410209" y="403908"/>
            <a:ext cx="440690" cy="450850"/>
            <a:chOff x="410209" y="403908"/>
            <a:chExt cx="440690" cy="450850"/>
          </a:xfrm>
        </p:grpSpPr>
        <p:sp>
          <p:nvSpPr>
            <p:cNvPr id="10" name="object 10"/>
            <p:cNvSpPr/>
            <p:nvPr/>
          </p:nvSpPr>
          <p:spPr>
            <a:xfrm>
              <a:off x="420369" y="419100"/>
              <a:ext cx="420370" cy="419100"/>
            </a:xfrm>
            <a:custGeom>
              <a:avLst/>
              <a:gdLst/>
              <a:ahLst/>
              <a:cxnLst/>
              <a:rect l="l" t="t" r="r" b="b"/>
              <a:pathLst>
                <a:path w="420369" h="419100">
                  <a:moveTo>
                    <a:pt x="209550" y="0"/>
                  </a:moveTo>
                  <a:lnTo>
                    <a:pt x="161552" y="5542"/>
                  </a:lnTo>
                  <a:lnTo>
                    <a:pt x="117465" y="21327"/>
                  </a:lnTo>
                  <a:lnTo>
                    <a:pt x="78554" y="46086"/>
                  </a:lnTo>
                  <a:lnTo>
                    <a:pt x="46086" y="78554"/>
                  </a:lnTo>
                  <a:lnTo>
                    <a:pt x="21327" y="117465"/>
                  </a:lnTo>
                  <a:lnTo>
                    <a:pt x="5542" y="161552"/>
                  </a:lnTo>
                  <a:lnTo>
                    <a:pt x="0" y="209550"/>
                  </a:lnTo>
                  <a:lnTo>
                    <a:pt x="5542" y="257946"/>
                  </a:lnTo>
                  <a:lnTo>
                    <a:pt x="21327" y="302189"/>
                  </a:lnTo>
                  <a:lnTo>
                    <a:pt x="46086" y="341078"/>
                  </a:lnTo>
                  <a:lnTo>
                    <a:pt x="78554" y="373413"/>
                  </a:lnTo>
                  <a:lnTo>
                    <a:pt x="117465" y="397995"/>
                  </a:lnTo>
                  <a:lnTo>
                    <a:pt x="161552" y="413623"/>
                  </a:lnTo>
                  <a:lnTo>
                    <a:pt x="209550" y="419100"/>
                  </a:lnTo>
                  <a:lnTo>
                    <a:pt x="258017" y="413623"/>
                  </a:lnTo>
                  <a:lnTo>
                    <a:pt x="302441" y="397995"/>
                  </a:lnTo>
                  <a:lnTo>
                    <a:pt x="341578" y="373413"/>
                  </a:lnTo>
                  <a:lnTo>
                    <a:pt x="374183" y="341078"/>
                  </a:lnTo>
                  <a:lnTo>
                    <a:pt x="399013" y="302189"/>
                  </a:lnTo>
                  <a:lnTo>
                    <a:pt x="414823" y="257946"/>
                  </a:lnTo>
                  <a:lnTo>
                    <a:pt x="420370" y="209550"/>
                  </a:lnTo>
                  <a:lnTo>
                    <a:pt x="414823" y="161552"/>
                  </a:lnTo>
                  <a:lnTo>
                    <a:pt x="399013" y="117465"/>
                  </a:lnTo>
                  <a:lnTo>
                    <a:pt x="374183" y="78554"/>
                  </a:lnTo>
                  <a:lnTo>
                    <a:pt x="341578" y="46086"/>
                  </a:lnTo>
                  <a:lnTo>
                    <a:pt x="302441" y="21327"/>
                  </a:lnTo>
                  <a:lnTo>
                    <a:pt x="258017" y="5542"/>
                  </a:lnTo>
                  <a:lnTo>
                    <a:pt x="209550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20369" y="419100"/>
              <a:ext cx="420370" cy="420370"/>
            </a:xfrm>
            <a:custGeom>
              <a:avLst/>
              <a:gdLst/>
              <a:ahLst/>
              <a:cxnLst/>
              <a:rect l="l" t="t" r="r" b="b"/>
              <a:pathLst>
                <a:path w="420369" h="420369">
                  <a:moveTo>
                    <a:pt x="420370" y="209550"/>
                  </a:moveTo>
                  <a:lnTo>
                    <a:pt x="414823" y="257946"/>
                  </a:lnTo>
                  <a:lnTo>
                    <a:pt x="399013" y="302189"/>
                  </a:lnTo>
                  <a:lnTo>
                    <a:pt x="374183" y="341078"/>
                  </a:lnTo>
                  <a:lnTo>
                    <a:pt x="341578" y="373413"/>
                  </a:lnTo>
                  <a:lnTo>
                    <a:pt x="302441" y="397995"/>
                  </a:lnTo>
                  <a:lnTo>
                    <a:pt x="258017" y="413623"/>
                  </a:lnTo>
                  <a:lnTo>
                    <a:pt x="209550" y="419100"/>
                  </a:lnTo>
                  <a:lnTo>
                    <a:pt x="161552" y="413623"/>
                  </a:lnTo>
                  <a:lnTo>
                    <a:pt x="117465" y="397995"/>
                  </a:lnTo>
                  <a:lnTo>
                    <a:pt x="78554" y="373413"/>
                  </a:lnTo>
                  <a:lnTo>
                    <a:pt x="46086" y="341078"/>
                  </a:lnTo>
                  <a:lnTo>
                    <a:pt x="21327" y="302189"/>
                  </a:lnTo>
                  <a:lnTo>
                    <a:pt x="5542" y="257946"/>
                  </a:lnTo>
                  <a:lnTo>
                    <a:pt x="0" y="209550"/>
                  </a:lnTo>
                  <a:lnTo>
                    <a:pt x="5542" y="161552"/>
                  </a:lnTo>
                  <a:lnTo>
                    <a:pt x="21327" y="117465"/>
                  </a:lnTo>
                  <a:lnTo>
                    <a:pt x="46086" y="78554"/>
                  </a:lnTo>
                  <a:lnTo>
                    <a:pt x="78554" y="46086"/>
                  </a:lnTo>
                  <a:lnTo>
                    <a:pt x="117465" y="21327"/>
                  </a:lnTo>
                  <a:lnTo>
                    <a:pt x="161552" y="5542"/>
                  </a:lnTo>
                  <a:lnTo>
                    <a:pt x="209550" y="0"/>
                  </a:lnTo>
                  <a:lnTo>
                    <a:pt x="258017" y="5542"/>
                  </a:lnTo>
                  <a:lnTo>
                    <a:pt x="302441" y="21327"/>
                  </a:lnTo>
                  <a:lnTo>
                    <a:pt x="341578" y="46086"/>
                  </a:lnTo>
                  <a:lnTo>
                    <a:pt x="374183" y="78554"/>
                  </a:lnTo>
                  <a:lnTo>
                    <a:pt x="399013" y="117465"/>
                  </a:lnTo>
                  <a:lnTo>
                    <a:pt x="414823" y="161552"/>
                  </a:lnTo>
                  <a:lnTo>
                    <a:pt x="420370" y="209550"/>
                  </a:lnTo>
                  <a:close/>
                </a:path>
                <a:path w="420369" h="420369">
                  <a:moveTo>
                    <a:pt x="0" y="0"/>
                  </a:moveTo>
                  <a:lnTo>
                    <a:pt x="0" y="0"/>
                  </a:lnTo>
                </a:path>
                <a:path w="420369" h="420369">
                  <a:moveTo>
                    <a:pt x="420370" y="420370"/>
                  </a:moveTo>
                  <a:lnTo>
                    <a:pt x="420370" y="42037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0209" y="408940"/>
              <a:ext cx="440690" cy="440690"/>
            </a:xfrm>
            <a:custGeom>
              <a:avLst/>
              <a:gdLst/>
              <a:ahLst/>
              <a:cxnLst/>
              <a:rect l="l" t="t" r="r" b="b"/>
              <a:pathLst>
                <a:path w="440690" h="440690">
                  <a:moveTo>
                    <a:pt x="430530" y="219709"/>
                  </a:moveTo>
                  <a:lnTo>
                    <a:pt x="424983" y="268177"/>
                  </a:lnTo>
                  <a:lnTo>
                    <a:pt x="409173" y="312601"/>
                  </a:lnTo>
                  <a:lnTo>
                    <a:pt x="384343" y="351738"/>
                  </a:lnTo>
                  <a:lnTo>
                    <a:pt x="351738" y="384343"/>
                  </a:lnTo>
                  <a:lnTo>
                    <a:pt x="312601" y="409173"/>
                  </a:lnTo>
                  <a:lnTo>
                    <a:pt x="268177" y="424983"/>
                  </a:lnTo>
                  <a:lnTo>
                    <a:pt x="219710" y="430529"/>
                  </a:lnTo>
                  <a:lnTo>
                    <a:pt x="171712" y="424983"/>
                  </a:lnTo>
                  <a:lnTo>
                    <a:pt x="127625" y="409173"/>
                  </a:lnTo>
                  <a:lnTo>
                    <a:pt x="88714" y="384343"/>
                  </a:lnTo>
                  <a:lnTo>
                    <a:pt x="56246" y="351738"/>
                  </a:lnTo>
                  <a:lnTo>
                    <a:pt x="31487" y="312601"/>
                  </a:lnTo>
                  <a:lnTo>
                    <a:pt x="15702" y="268177"/>
                  </a:lnTo>
                  <a:lnTo>
                    <a:pt x="10160" y="219709"/>
                  </a:lnTo>
                  <a:lnTo>
                    <a:pt x="15702" y="171712"/>
                  </a:lnTo>
                  <a:lnTo>
                    <a:pt x="31487" y="127625"/>
                  </a:lnTo>
                  <a:lnTo>
                    <a:pt x="56246" y="88714"/>
                  </a:lnTo>
                  <a:lnTo>
                    <a:pt x="88714" y="56246"/>
                  </a:lnTo>
                  <a:lnTo>
                    <a:pt x="127625" y="31487"/>
                  </a:lnTo>
                  <a:lnTo>
                    <a:pt x="171712" y="15702"/>
                  </a:lnTo>
                  <a:lnTo>
                    <a:pt x="219710" y="10159"/>
                  </a:lnTo>
                  <a:lnTo>
                    <a:pt x="268177" y="15702"/>
                  </a:lnTo>
                  <a:lnTo>
                    <a:pt x="312601" y="31487"/>
                  </a:lnTo>
                  <a:lnTo>
                    <a:pt x="351738" y="56246"/>
                  </a:lnTo>
                  <a:lnTo>
                    <a:pt x="384343" y="88714"/>
                  </a:lnTo>
                  <a:lnTo>
                    <a:pt x="409173" y="127625"/>
                  </a:lnTo>
                  <a:lnTo>
                    <a:pt x="424983" y="171712"/>
                  </a:lnTo>
                  <a:lnTo>
                    <a:pt x="430530" y="219709"/>
                  </a:lnTo>
                  <a:close/>
                </a:path>
                <a:path w="440690" h="440690">
                  <a:moveTo>
                    <a:pt x="0" y="0"/>
                  </a:moveTo>
                  <a:lnTo>
                    <a:pt x="0" y="0"/>
                  </a:lnTo>
                </a:path>
                <a:path w="440690" h="440690">
                  <a:moveTo>
                    <a:pt x="440690" y="440689"/>
                  </a:moveTo>
                  <a:lnTo>
                    <a:pt x="440690" y="440689"/>
                  </a:lnTo>
                </a:path>
              </a:pathLst>
            </a:custGeom>
            <a:ln w="10063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932939" y="495300"/>
            <a:ext cx="188848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i="1" spc="-10" dirty="0">
                <a:solidFill>
                  <a:srgbClr val="D12229"/>
                </a:solidFill>
                <a:latin typeface="Calibri"/>
                <a:cs typeface="Calibri"/>
              </a:rPr>
              <a:t>TIPOLOGIE</a:t>
            </a:r>
            <a:r>
              <a:rPr sz="1600" i="1" spc="-4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D12229"/>
                </a:solidFill>
                <a:latin typeface="Calibri"/>
                <a:cs typeface="Calibri"/>
              </a:rPr>
              <a:t>DI</a:t>
            </a:r>
            <a:r>
              <a:rPr sz="1600" i="1" spc="-4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D12229"/>
                </a:solidFill>
                <a:latin typeface="Calibri"/>
                <a:cs typeface="Calibri"/>
              </a:rPr>
              <a:t>AZIENDE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6709" y="1404620"/>
            <a:ext cx="17240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GRUPPO</a:t>
            </a:r>
            <a:r>
              <a:rPr sz="1000" i="1" spc="-3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A</a:t>
            </a:r>
            <a:r>
              <a:rPr sz="1000" i="1" spc="-2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e</a:t>
            </a:r>
            <a:r>
              <a:rPr sz="1000" i="1" spc="-2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B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15" dirty="0">
                <a:solidFill>
                  <a:srgbClr val="D12229"/>
                </a:solidFill>
                <a:latin typeface="Calibri"/>
                <a:cs typeface="Calibri"/>
              </a:rPr>
              <a:t>CASSETTA 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DI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5" dirty="0">
                <a:solidFill>
                  <a:srgbClr val="D12229"/>
                </a:solidFill>
                <a:latin typeface="Calibri"/>
                <a:cs typeface="Calibri"/>
              </a:rPr>
              <a:t>PRONTO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SOCCORSO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6709" y="1709420"/>
            <a:ext cx="88900" cy="2766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95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03909" y="1709420"/>
            <a:ext cx="3608704" cy="2766060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1104900">
              <a:lnSpc>
                <a:spcPts val="1190"/>
              </a:lnSpc>
              <a:spcBef>
                <a:spcPts val="145"/>
              </a:spcBef>
            </a:pP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Apparecchio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per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misurare la pressione arteriosa; </a:t>
            </a:r>
            <a:r>
              <a:rPr sz="1000" i="1" u="sng" spc="-2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30" dirty="0">
                <a:solidFill>
                  <a:srgbClr val="FF0000"/>
                </a:solidFill>
                <a:latin typeface="Calibri"/>
                <a:cs typeface="Calibri"/>
              </a:rPr>
              <a:t>Tre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lacci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emostatici;</a:t>
            </a:r>
            <a:endParaRPr sz="1000" u="sng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marR="1134745">
              <a:lnSpc>
                <a:spcPts val="1200"/>
              </a:lnSpc>
              <a:spcBef>
                <a:spcPts val="5"/>
              </a:spcBef>
            </a:pP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Una confezione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di 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rete elastica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di media misura; </a:t>
            </a:r>
            <a:r>
              <a:rPr sz="1000" i="1" u="sng" spc="-2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30" dirty="0">
                <a:solidFill>
                  <a:srgbClr val="FF0000"/>
                </a:solidFill>
                <a:latin typeface="Calibri"/>
                <a:cs typeface="Calibri"/>
              </a:rPr>
              <a:t>Tre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flaconi di soluzione ﬁsiologica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da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 500ml;</a:t>
            </a:r>
            <a:endParaRPr sz="1000" u="sng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marR="5080">
              <a:lnSpc>
                <a:spcPts val="1200"/>
              </a:lnSpc>
            </a:pP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Un</a:t>
            </a:r>
            <a:r>
              <a:rPr sz="1000" i="1" u="sng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flacone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soluzione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cutanea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iodopovidone</a:t>
            </a:r>
            <a:r>
              <a:rPr sz="1000" i="1" u="sng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al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10%</a:t>
            </a:r>
            <a:r>
              <a:rPr sz="1000" i="1" u="sng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di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iodo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da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 1lt; </a:t>
            </a:r>
            <a:r>
              <a:rPr sz="1000" i="1" u="sng" spc="-2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Cinque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paia di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guanti 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sterili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monouso;</a:t>
            </a:r>
            <a:endParaRPr sz="1000" u="sng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ts val="1160"/>
              </a:lnSpc>
            </a:pP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Due</a:t>
            </a:r>
            <a:r>
              <a:rPr sz="1000" i="1" u="sng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teli</a:t>
            </a:r>
            <a:r>
              <a:rPr sz="1000" i="1" u="sng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sterili</a:t>
            </a:r>
            <a:r>
              <a:rPr sz="1000" i="1" u="sng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monouso;</a:t>
            </a:r>
            <a:endParaRPr sz="1000" u="sng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marR="1201420">
              <a:lnSpc>
                <a:spcPct val="100000"/>
              </a:lnSpc>
            </a:pP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Dieci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garze 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sterili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10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x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10 divise singolarmente; </a:t>
            </a:r>
            <a:r>
              <a:rPr sz="1000" i="1" u="sng" spc="-2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Due garze 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sterili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18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x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40 divise singolarmente;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Una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visiera para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schizzi;</a:t>
            </a:r>
            <a:endParaRPr sz="1000" u="sng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marR="2679700">
              <a:lnSpc>
                <a:spcPct val="100000"/>
              </a:lnSpc>
            </a:pP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Un termometro;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Un</a:t>
            </a:r>
            <a:r>
              <a:rPr sz="1000" i="1" u="sng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paio</a:t>
            </a:r>
            <a:r>
              <a:rPr sz="1000" i="1" u="sng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1000" i="1" u="sng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forbici;</a:t>
            </a:r>
            <a:endParaRPr sz="1000" u="sng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ts val="1190"/>
              </a:lnSpc>
            </a:pP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Due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rotoli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15" dirty="0">
                <a:solidFill>
                  <a:srgbClr val="FF0000"/>
                </a:solidFill>
                <a:latin typeface="Calibri"/>
                <a:cs typeface="Calibri"/>
              </a:rPr>
              <a:t>cerotto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 2,5cm;</a:t>
            </a:r>
            <a:endParaRPr sz="1000" u="sng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marR="836294">
              <a:lnSpc>
                <a:spcPct val="100000"/>
              </a:lnSpc>
            </a:pP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Due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sacchi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monouso</a:t>
            </a:r>
            <a:r>
              <a:rPr sz="1000" i="1" u="sng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per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la</a:t>
            </a:r>
            <a:r>
              <a:rPr sz="1000" i="1" u="sng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raccolta</a:t>
            </a:r>
            <a:r>
              <a:rPr sz="1000" i="1" u="sng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dei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riﬁuti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 sanitari; </a:t>
            </a:r>
            <a:r>
              <a:rPr sz="1000" i="1" u="sng" spc="-2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Due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15" dirty="0">
                <a:solidFill>
                  <a:srgbClr val="FF0000"/>
                </a:solidFill>
                <a:latin typeface="Calibri"/>
                <a:cs typeface="Calibri"/>
              </a:rPr>
              <a:t>pinzette</a:t>
            </a:r>
            <a:r>
              <a:rPr sz="1000" i="1" u="sng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sterili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da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 medicazione;</a:t>
            </a:r>
            <a:endParaRPr sz="1000" u="sng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marR="1541780">
              <a:lnSpc>
                <a:spcPct val="100000"/>
              </a:lnSpc>
            </a:pP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Due confezioni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di </a:t>
            </a:r>
            <a:r>
              <a:rPr sz="1000" i="1" u="sng" spc="-15" dirty="0">
                <a:solidFill>
                  <a:srgbClr val="FF0000"/>
                </a:solidFill>
                <a:latin typeface="Calibri"/>
                <a:cs typeface="Calibri"/>
              </a:rPr>
              <a:t>cerotti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di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varie misure; </a:t>
            </a:r>
            <a:r>
              <a:rPr sz="1000" i="1" u="sng" spc="-2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Due confezioni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di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ghiaccio 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istantaneo;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 Una</a:t>
            </a:r>
            <a:r>
              <a:rPr sz="1000" i="1" u="sng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confezione 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1000" i="1" u="sng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cotone</a:t>
            </a:r>
            <a:r>
              <a:rPr sz="1000" i="1" u="sng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u="sng" spc="-5" dirty="0">
                <a:solidFill>
                  <a:srgbClr val="FF0000"/>
                </a:solidFill>
                <a:latin typeface="Calibri"/>
                <a:cs typeface="Calibri"/>
              </a:rPr>
              <a:t>idroﬁlo.</a:t>
            </a:r>
            <a:endParaRPr sz="1000" u="sng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6709" y="4602479"/>
            <a:ext cx="15259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GR</a:t>
            </a:r>
            <a:r>
              <a:rPr sz="1000" i="1" spc="-15" dirty="0">
                <a:solidFill>
                  <a:srgbClr val="D12229"/>
                </a:solidFill>
                <a:latin typeface="Calibri"/>
                <a:cs typeface="Calibri"/>
              </a:rPr>
              <a:t>U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PPO</a:t>
            </a:r>
            <a:r>
              <a:rPr sz="1000" i="1" spc="-1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C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25" dirty="0">
                <a:solidFill>
                  <a:srgbClr val="D12229"/>
                </a:solidFill>
                <a:latin typeface="Calibri"/>
                <a:cs typeface="Calibri"/>
              </a:rPr>
              <a:t>PACCHETTO</a:t>
            </a:r>
            <a:r>
              <a:rPr sz="1000" i="1" spc="-3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DI</a:t>
            </a:r>
            <a:r>
              <a:rPr sz="1000" i="1" spc="-2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MEDICAZIONE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9409" y="4907279"/>
            <a:ext cx="63500" cy="1243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9409" y="6125209"/>
            <a:ext cx="44830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Calibri"/>
                <a:cs typeface="Calibri"/>
              </a:rPr>
              <a:t>1</a:t>
            </a:r>
            <a:r>
              <a:rPr sz="1000" i="1" spc="-10" dirty="0">
                <a:latin typeface="Calibri"/>
                <a:cs typeface="Calibri"/>
              </a:rPr>
              <a:t>2</a:t>
            </a:r>
            <a:r>
              <a:rPr sz="1000" i="1" dirty="0">
                <a:latin typeface="Calibri"/>
                <a:cs typeface="Calibri"/>
              </a:rPr>
              <a:t>5</a:t>
            </a:r>
            <a:r>
              <a:rPr sz="1000" i="1" spc="-5" dirty="0">
                <a:latin typeface="Calibri"/>
                <a:cs typeface="Calibri"/>
              </a:rPr>
              <a:t>ml</a:t>
            </a:r>
            <a:r>
              <a:rPr sz="1000" i="1" dirty="0">
                <a:latin typeface="Calibri"/>
                <a:cs typeface="Calibri"/>
              </a:rPr>
              <a:t>;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59409" y="6277609"/>
            <a:ext cx="635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03909" y="4907279"/>
            <a:ext cx="3438525" cy="1852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40815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Un rotolo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benda con orlo alto 10cm;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laccio </a:t>
            </a:r>
            <a:r>
              <a:rPr sz="1000" i="1" spc="-10" dirty="0">
                <a:latin typeface="Calibri"/>
                <a:cs typeface="Calibri"/>
              </a:rPr>
              <a:t>emostatico;</a:t>
            </a:r>
            <a:endParaRPr sz="1000">
              <a:latin typeface="Calibri"/>
              <a:cs typeface="Calibri"/>
            </a:endParaRPr>
          </a:p>
          <a:p>
            <a:pPr marL="12700" marR="1629410">
              <a:lnSpc>
                <a:spcPts val="1200"/>
              </a:lnSpc>
              <a:spcBef>
                <a:spcPts val="30"/>
              </a:spcBef>
            </a:pPr>
            <a:r>
              <a:rPr sz="1000" i="1" spc="-5" dirty="0">
                <a:latin typeface="Calibri"/>
                <a:cs typeface="Calibri"/>
              </a:rPr>
              <a:t>Due paia di guanti </a:t>
            </a:r>
            <a:r>
              <a:rPr sz="1000" i="1" spc="-10" dirty="0">
                <a:latin typeface="Calibri"/>
                <a:cs typeface="Calibri"/>
              </a:rPr>
              <a:t>sterili </a:t>
            </a:r>
            <a:r>
              <a:rPr sz="1000" i="1" spc="-5" dirty="0">
                <a:latin typeface="Calibri"/>
                <a:cs typeface="Calibri"/>
              </a:rPr>
              <a:t>monouso;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Una</a:t>
            </a:r>
            <a:r>
              <a:rPr sz="1000" i="1" spc="-10" dirty="0">
                <a:latin typeface="Calibri"/>
                <a:cs typeface="Calibri"/>
              </a:rPr>
              <a:t> garza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sterile</a:t>
            </a:r>
            <a:r>
              <a:rPr sz="1000" i="1" spc="-5" dirty="0">
                <a:latin typeface="Calibri"/>
                <a:cs typeface="Calibri"/>
              </a:rPr>
              <a:t> 18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x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40;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60"/>
              </a:lnSpc>
            </a:pPr>
            <a:r>
              <a:rPr sz="1000" i="1" spc="-5" dirty="0">
                <a:latin typeface="Calibri"/>
                <a:cs typeface="Calibri"/>
              </a:rPr>
              <a:t>Un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paio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forbici;</a:t>
            </a:r>
            <a:endParaRPr sz="1000">
              <a:latin typeface="Calibri"/>
              <a:cs typeface="Calibri"/>
            </a:endParaRPr>
          </a:p>
          <a:p>
            <a:pPr marL="12700" marR="748665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Una confezione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15" dirty="0">
                <a:latin typeface="Calibri"/>
                <a:cs typeface="Calibri"/>
              </a:rPr>
              <a:t>cerotti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varie </a:t>
            </a:r>
            <a:r>
              <a:rPr sz="1000" i="1" spc="-10" dirty="0">
                <a:latin typeface="Calibri"/>
                <a:cs typeface="Calibri"/>
              </a:rPr>
              <a:t>misure </a:t>
            </a:r>
            <a:r>
              <a:rPr sz="1000" i="1" spc="-5" dirty="0">
                <a:latin typeface="Calibri"/>
                <a:cs typeface="Calibri"/>
              </a:rPr>
              <a:t>pronto uso;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rotolo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15" dirty="0">
                <a:latin typeface="Calibri"/>
                <a:cs typeface="Calibri"/>
              </a:rPr>
              <a:t>cerotto</a:t>
            </a:r>
            <a:r>
              <a:rPr sz="1000" i="1" spc="-5" dirty="0">
                <a:latin typeface="Calibri"/>
                <a:cs typeface="Calibri"/>
              </a:rPr>
              <a:t> 2,5cm;</a:t>
            </a:r>
            <a:endParaRPr sz="1000">
              <a:latin typeface="Calibri"/>
              <a:cs typeface="Calibri"/>
            </a:endParaRPr>
          </a:p>
          <a:p>
            <a:pPr marL="396875" marR="5080" indent="-38481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Un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flacone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soluzione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cutanea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iodopovidone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10%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iodio da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confezione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cotone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idroﬁlo;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30" dirty="0">
                <a:latin typeface="Calibri"/>
                <a:cs typeface="Calibri"/>
              </a:rPr>
              <a:t>Tre</a:t>
            </a:r>
            <a:r>
              <a:rPr sz="1000" i="1" spc="-5" dirty="0">
                <a:latin typeface="Calibri"/>
                <a:cs typeface="Calibri"/>
              </a:rPr>
              <a:t> garze </a:t>
            </a:r>
            <a:r>
              <a:rPr sz="1000" i="1" spc="-10" dirty="0">
                <a:latin typeface="Calibri"/>
                <a:cs typeface="Calibri"/>
              </a:rPr>
              <a:t>sterili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10</a:t>
            </a:r>
            <a:r>
              <a:rPr sz="1000" i="1" dirty="0">
                <a:latin typeface="Calibri"/>
                <a:cs typeface="Calibri"/>
              </a:rPr>
              <a:t> x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10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divise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singolarmente;</a:t>
            </a:r>
            <a:endParaRPr sz="1000">
              <a:latin typeface="Calibri"/>
              <a:cs typeface="Calibri"/>
            </a:endParaRPr>
          </a:p>
          <a:p>
            <a:pPr marL="12700" marR="81534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Un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sacco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per la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raccolta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riﬁuti</a:t>
            </a:r>
            <a:r>
              <a:rPr sz="1000" i="1" spc="-5" dirty="0">
                <a:latin typeface="Calibri"/>
                <a:cs typeface="Calibri"/>
              </a:rPr>
              <a:t> sanitari monouso;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Una </a:t>
            </a:r>
            <a:r>
              <a:rPr sz="1000" i="1" spc="-15" dirty="0">
                <a:latin typeface="Calibri"/>
                <a:cs typeface="Calibri"/>
              </a:rPr>
              <a:t>pinzetta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sterile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medicazione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monouso;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2429" y="693039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 MT"/>
                <a:cs typeface="Arial MT"/>
              </a:rPr>
              <a:t>4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969010"/>
            <a:ext cx="5334000" cy="147320"/>
            <a:chOff x="0" y="969010"/>
            <a:chExt cx="5334000" cy="147320"/>
          </a:xfrm>
        </p:grpSpPr>
        <p:sp>
          <p:nvSpPr>
            <p:cNvPr id="3" name="object 3"/>
            <p:cNvSpPr/>
            <p:nvPr/>
          </p:nvSpPr>
          <p:spPr>
            <a:xfrm>
              <a:off x="0" y="969010"/>
              <a:ext cx="8890" cy="147320"/>
            </a:xfrm>
            <a:custGeom>
              <a:avLst/>
              <a:gdLst/>
              <a:ahLst/>
              <a:cxnLst/>
              <a:rect l="l" t="t" r="r" b="b"/>
              <a:pathLst>
                <a:path w="8890" h="147319">
                  <a:moveTo>
                    <a:pt x="0" y="147320"/>
                  </a:moveTo>
                  <a:lnTo>
                    <a:pt x="8890" y="147320"/>
                  </a:lnTo>
                  <a:lnTo>
                    <a:pt x="889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969010"/>
              <a:ext cx="8890" cy="147320"/>
            </a:xfrm>
            <a:custGeom>
              <a:avLst/>
              <a:gdLst/>
              <a:ahLst/>
              <a:cxnLst/>
              <a:rect l="l" t="t" r="r" b="b"/>
              <a:pathLst>
                <a:path w="8890" h="147319">
                  <a:moveTo>
                    <a:pt x="0" y="147320"/>
                  </a:moveTo>
                  <a:lnTo>
                    <a:pt x="8890" y="147320"/>
                  </a:lnTo>
                  <a:lnTo>
                    <a:pt x="889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  <a:path w="8890" h="147319">
                  <a:moveTo>
                    <a:pt x="0" y="0"/>
                  </a:moveTo>
                  <a:lnTo>
                    <a:pt x="0" y="0"/>
                  </a:lnTo>
                </a:path>
                <a:path w="8890" h="147319">
                  <a:moveTo>
                    <a:pt x="8890" y="147320"/>
                  </a:moveTo>
                  <a:lnTo>
                    <a:pt x="8890" y="14732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70" y="969010"/>
              <a:ext cx="5332730" cy="147320"/>
            </a:xfrm>
            <a:custGeom>
              <a:avLst/>
              <a:gdLst/>
              <a:ahLst/>
              <a:cxnLst/>
              <a:rect l="l" t="t" r="r" b="b"/>
              <a:pathLst>
                <a:path w="5332730" h="147319">
                  <a:moveTo>
                    <a:pt x="0" y="147320"/>
                  </a:moveTo>
                  <a:lnTo>
                    <a:pt x="5332730" y="147320"/>
                  </a:lnTo>
                  <a:lnTo>
                    <a:pt x="533273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70" y="969010"/>
              <a:ext cx="5332730" cy="147320"/>
            </a:xfrm>
            <a:custGeom>
              <a:avLst/>
              <a:gdLst/>
              <a:ahLst/>
              <a:cxnLst/>
              <a:rect l="l" t="t" r="r" b="b"/>
              <a:pathLst>
                <a:path w="5332730" h="147319">
                  <a:moveTo>
                    <a:pt x="0" y="147320"/>
                  </a:moveTo>
                  <a:lnTo>
                    <a:pt x="5332730" y="147320"/>
                  </a:lnTo>
                  <a:lnTo>
                    <a:pt x="5332730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  <a:path w="5332730" h="147319">
                  <a:moveTo>
                    <a:pt x="0" y="0"/>
                  </a:moveTo>
                  <a:lnTo>
                    <a:pt x="0" y="0"/>
                  </a:lnTo>
                </a:path>
                <a:path w="5332730" h="147319">
                  <a:moveTo>
                    <a:pt x="5332730" y="147320"/>
                  </a:moveTo>
                  <a:lnTo>
                    <a:pt x="5332730" y="14732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4710429" y="6907565"/>
            <a:ext cx="328930" cy="336550"/>
            <a:chOff x="4710429" y="6907565"/>
            <a:chExt cx="328930" cy="336550"/>
          </a:xfrm>
        </p:grpSpPr>
        <p:sp>
          <p:nvSpPr>
            <p:cNvPr id="8" name="object 8"/>
            <p:cNvSpPr/>
            <p:nvPr/>
          </p:nvSpPr>
          <p:spPr>
            <a:xfrm>
              <a:off x="4718049" y="6918959"/>
              <a:ext cx="313690" cy="313690"/>
            </a:xfrm>
            <a:custGeom>
              <a:avLst/>
              <a:gdLst/>
              <a:ahLst/>
              <a:cxnLst/>
              <a:rect l="l" t="t" r="r" b="b"/>
              <a:pathLst>
                <a:path w="313689" h="313690">
                  <a:moveTo>
                    <a:pt x="156210" y="0"/>
                  </a:moveTo>
                  <a:lnTo>
                    <a:pt x="106801" y="7965"/>
                  </a:lnTo>
                  <a:lnTo>
                    <a:pt x="63916" y="30195"/>
                  </a:lnTo>
                  <a:lnTo>
                    <a:pt x="30114" y="64190"/>
                  </a:lnTo>
                  <a:lnTo>
                    <a:pt x="7955" y="107452"/>
                  </a:lnTo>
                  <a:lnTo>
                    <a:pt x="0" y="157480"/>
                  </a:lnTo>
                  <a:lnTo>
                    <a:pt x="7955" y="206888"/>
                  </a:lnTo>
                  <a:lnTo>
                    <a:pt x="30114" y="249773"/>
                  </a:lnTo>
                  <a:lnTo>
                    <a:pt x="63916" y="283575"/>
                  </a:lnTo>
                  <a:lnTo>
                    <a:pt x="106801" y="305734"/>
                  </a:lnTo>
                  <a:lnTo>
                    <a:pt x="156210" y="313690"/>
                  </a:lnTo>
                  <a:lnTo>
                    <a:pt x="206237" y="305734"/>
                  </a:lnTo>
                  <a:lnTo>
                    <a:pt x="249499" y="283575"/>
                  </a:lnTo>
                  <a:lnTo>
                    <a:pt x="283494" y="249773"/>
                  </a:lnTo>
                  <a:lnTo>
                    <a:pt x="305724" y="206888"/>
                  </a:lnTo>
                  <a:lnTo>
                    <a:pt x="313689" y="157480"/>
                  </a:lnTo>
                  <a:lnTo>
                    <a:pt x="305724" y="107452"/>
                  </a:lnTo>
                  <a:lnTo>
                    <a:pt x="283494" y="64190"/>
                  </a:lnTo>
                  <a:lnTo>
                    <a:pt x="249499" y="30195"/>
                  </a:lnTo>
                  <a:lnTo>
                    <a:pt x="206237" y="7965"/>
                  </a:lnTo>
                  <a:lnTo>
                    <a:pt x="156210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18049" y="6918959"/>
              <a:ext cx="313690" cy="314960"/>
            </a:xfrm>
            <a:custGeom>
              <a:avLst/>
              <a:gdLst/>
              <a:ahLst/>
              <a:cxnLst/>
              <a:rect l="l" t="t" r="r" b="b"/>
              <a:pathLst>
                <a:path w="313689" h="314959">
                  <a:moveTo>
                    <a:pt x="313689" y="157480"/>
                  </a:moveTo>
                  <a:lnTo>
                    <a:pt x="305724" y="206888"/>
                  </a:lnTo>
                  <a:lnTo>
                    <a:pt x="283494" y="249773"/>
                  </a:lnTo>
                  <a:lnTo>
                    <a:pt x="249499" y="283575"/>
                  </a:lnTo>
                  <a:lnTo>
                    <a:pt x="206237" y="305734"/>
                  </a:lnTo>
                  <a:lnTo>
                    <a:pt x="156210" y="313690"/>
                  </a:lnTo>
                  <a:lnTo>
                    <a:pt x="106801" y="305734"/>
                  </a:lnTo>
                  <a:lnTo>
                    <a:pt x="63916" y="283575"/>
                  </a:lnTo>
                  <a:lnTo>
                    <a:pt x="30114" y="249773"/>
                  </a:lnTo>
                  <a:lnTo>
                    <a:pt x="7955" y="206888"/>
                  </a:lnTo>
                  <a:lnTo>
                    <a:pt x="0" y="157480"/>
                  </a:lnTo>
                  <a:lnTo>
                    <a:pt x="7955" y="107452"/>
                  </a:lnTo>
                  <a:lnTo>
                    <a:pt x="30114" y="64190"/>
                  </a:lnTo>
                  <a:lnTo>
                    <a:pt x="63916" y="30195"/>
                  </a:lnTo>
                  <a:lnTo>
                    <a:pt x="106801" y="7965"/>
                  </a:lnTo>
                  <a:lnTo>
                    <a:pt x="156210" y="0"/>
                  </a:lnTo>
                  <a:lnTo>
                    <a:pt x="206237" y="7965"/>
                  </a:lnTo>
                  <a:lnTo>
                    <a:pt x="249499" y="30195"/>
                  </a:lnTo>
                  <a:lnTo>
                    <a:pt x="283494" y="64190"/>
                  </a:lnTo>
                  <a:lnTo>
                    <a:pt x="305724" y="107452"/>
                  </a:lnTo>
                  <a:lnTo>
                    <a:pt x="313689" y="157480"/>
                  </a:lnTo>
                  <a:close/>
                </a:path>
                <a:path w="313689" h="314959">
                  <a:moveTo>
                    <a:pt x="0" y="0"/>
                  </a:moveTo>
                  <a:lnTo>
                    <a:pt x="0" y="0"/>
                  </a:lnTo>
                </a:path>
                <a:path w="313689" h="314959">
                  <a:moveTo>
                    <a:pt x="313689" y="314960"/>
                  </a:moveTo>
                  <a:lnTo>
                    <a:pt x="313689" y="31496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10429" y="6911339"/>
              <a:ext cx="328930" cy="328930"/>
            </a:xfrm>
            <a:custGeom>
              <a:avLst/>
              <a:gdLst/>
              <a:ahLst/>
              <a:cxnLst/>
              <a:rect l="l" t="t" r="r" b="b"/>
              <a:pathLst>
                <a:path w="328929" h="328929">
                  <a:moveTo>
                    <a:pt x="321310" y="163829"/>
                  </a:moveTo>
                  <a:lnTo>
                    <a:pt x="313344" y="213857"/>
                  </a:lnTo>
                  <a:lnTo>
                    <a:pt x="291114" y="257119"/>
                  </a:lnTo>
                  <a:lnTo>
                    <a:pt x="257119" y="291114"/>
                  </a:lnTo>
                  <a:lnTo>
                    <a:pt x="213857" y="313344"/>
                  </a:lnTo>
                  <a:lnTo>
                    <a:pt x="163830" y="321309"/>
                  </a:lnTo>
                  <a:lnTo>
                    <a:pt x="114289" y="313344"/>
                  </a:lnTo>
                  <a:lnTo>
                    <a:pt x="71089" y="291114"/>
                  </a:lnTo>
                  <a:lnTo>
                    <a:pt x="36911" y="257119"/>
                  </a:lnTo>
                  <a:lnTo>
                    <a:pt x="14437" y="213857"/>
                  </a:lnTo>
                  <a:lnTo>
                    <a:pt x="6350" y="163829"/>
                  </a:lnTo>
                  <a:lnTo>
                    <a:pt x="14437" y="114421"/>
                  </a:lnTo>
                  <a:lnTo>
                    <a:pt x="36911" y="71536"/>
                  </a:lnTo>
                  <a:lnTo>
                    <a:pt x="71089" y="37734"/>
                  </a:lnTo>
                  <a:lnTo>
                    <a:pt x="114289" y="15575"/>
                  </a:lnTo>
                  <a:lnTo>
                    <a:pt x="163830" y="7619"/>
                  </a:lnTo>
                  <a:lnTo>
                    <a:pt x="213857" y="15575"/>
                  </a:lnTo>
                  <a:lnTo>
                    <a:pt x="257119" y="37734"/>
                  </a:lnTo>
                  <a:lnTo>
                    <a:pt x="291114" y="71536"/>
                  </a:lnTo>
                  <a:lnTo>
                    <a:pt x="313344" y="114421"/>
                  </a:lnTo>
                  <a:lnTo>
                    <a:pt x="321310" y="163829"/>
                  </a:lnTo>
                  <a:close/>
                </a:path>
                <a:path w="328929" h="328929">
                  <a:moveTo>
                    <a:pt x="0" y="0"/>
                  </a:moveTo>
                  <a:lnTo>
                    <a:pt x="0" y="0"/>
                  </a:lnTo>
                </a:path>
                <a:path w="328929" h="328929">
                  <a:moveTo>
                    <a:pt x="328930" y="328929"/>
                  </a:moveTo>
                  <a:lnTo>
                    <a:pt x="328930" y="328929"/>
                  </a:lnTo>
                </a:path>
              </a:pathLst>
            </a:custGeom>
            <a:ln w="7547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6880" y="3143250"/>
            <a:ext cx="979169" cy="1263650"/>
          </a:xfrm>
          <a:prstGeom prst="rect">
            <a:avLst/>
          </a:prstGeom>
        </p:spPr>
      </p:pic>
      <p:grpSp>
        <p:nvGrpSpPr>
          <p:cNvPr id="12" name="object 12"/>
          <p:cNvGrpSpPr/>
          <p:nvPr/>
        </p:nvGrpSpPr>
        <p:grpSpPr>
          <a:xfrm>
            <a:off x="1840229" y="3321050"/>
            <a:ext cx="826769" cy="1195070"/>
            <a:chOff x="1840229" y="3321050"/>
            <a:chExt cx="826769" cy="1195070"/>
          </a:xfrm>
        </p:grpSpPr>
        <p:sp>
          <p:nvSpPr>
            <p:cNvPr id="13" name="object 13"/>
            <p:cNvSpPr/>
            <p:nvPr/>
          </p:nvSpPr>
          <p:spPr>
            <a:xfrm>
              <a:off x="1840229" y="349631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51659" y="3321050"/>
              <a:ext cx="815339" cy="1195070"/>
            </a:xfrm>
            <a:prstGeom prst="rect">
              <a:avLst/>
            </a:prstGeom>
          </p:spPr>
        </p:pic>
      </p:grpSp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992120" y="2853689"/>
            <a:ext cx="2049780" cy="1720850"/>
          </a:xfrm>
          <a:prstGeom prst="rect">
            <a:avLst/>
          </a:prstGeom>
        </p:spPr>
      </p:pic>
      <p:grpSp>
        <p:nvGrpSpPr>
          <p:cNvPr id="16" name="object 16"/>
          <p:cNvGrpSpPr/>
          <p:nvPr/>
        </p:nvGrpSpPr>
        <p:grpSpPr>
          <a:xfrm>
            <a:off x="3664132" y="5129529"/>
            <a:ext cx="1007110" cy="817880"/>
            <a:chOff x="3664132" y="5129529"/>
            <a:chExt cx="1007110" cy="817880"/>
          </a:xfrm>
        </p:grpSpPr>
        <p:sp>
          <p:nvSpPr>
            <p:cNvPr id="17" name="object 17"/>
            <p:cNvSpPr/>
            <p:nvPr/>
          </p:nvSpPr>
          <p:spPr>
            <a:xfrm>
              <a:off x="4229099" y="5942329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64132" y="5129529"/>
              <a:ext cx="1006927" cy="817879"/>
            </a:xfrm>
            <a:prstGeom prst="rect">
              <a:avLst/>
            </a:prstGeom>
          </p:spPr>
        </p:pic>
      </p:grpSp>
      <p:pic>
        <p:nvPicPr>
          <p:cNvPr id="19" name="object 1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91970" y="5182870"/>
            <a:ext cx="1342390" cy="360680"/>
          </a:xfrm>
          <a:prstGeom prst="rect">
            <a:avLst/>
          </a:prstGeom>
        </p:spPr>
      </p:pic>
      <p:grpSp>
        <p:nvGrpSpPr>
          <p:cNvPr id="20" name="object 20"/>
          <p:cNvGrpSpPr/>
          <p:nvPr/>
        </p:nvGrpSpPr>
        <p:grpSpPr>
          <a:xfrm>
            <a:off x="359409" y="4865022"/>
            <a:ext cx="485140" cy="1014730"/>
            <a:chOff x="359409" y="4865022"/>
            <a:chExt cx="485140" cy="1014730"/>
          </a:xfrm>
        </p:grpSpPr>
        <p:sp>
          <p:nvSpPr>
            <p:cNvPr id="21" name="object 21"/>
            <p:cNvSpPr/>
            <p:nvPr/>
          </p:nvSpPr>
          <p:spPr>
            <a:xfrm>
              <a:off x="361949" y="4870450"/>
              <a:ext cx="478790" cy="1003300"/>
            </a:xfrm>
            <a:custGeom>
              <a:avLst/>
              <a:gdLst/>
              <a:ahLst/>
              <a:cxnLst/>
              <a:rect l="l" t="t" r="r" b="b"/>
              <a:pathLst>
                <a:path w="478790" h="1003300">
                  <a:moveTo>
                    <a:pt x="356870" y="0"/>
                  </a:moveTo>
                  <a:lnTo>
                    <a:pt x="121920" y="0"/>
                  </a:lnTo>
                  <a:lnTo>
                    <a:pt x="74473" y="9386"/>
                  </a:lnTo>
                  <a:lnTo>
                    <a:pt x="35718" y="35083"/>
                  </a:lnTo>
                  <a:lnTo>
                    <a:pt x="9584" y="73402"/>
                  </a:lnTo>
                  <a:lnTo>
                    <a:pt x="0" y="120650"/>
                  </a:lnTo>
                  <a:lnTo>
                    <a:pt x="0" y="881380"/>
                  </a:lnTo>
                  <a:lnTo>
                    <a:pt x="9584" y="928826"/>
                  </a:lnTo>
                  <a:lnTo>
                    <a:pt x="35718" y="967581"/>
                  </a:lnTo>
                  <a:lnTo>
                    <a:pt x="74473" y="993715"/>
                  </a:lnTo>
                  <a:lnTo>
                    <a:pt x="121920" y="1003300"/>
                  </a:lnTo>
                  <a:lnTo>
                    <a:pt x="356870" y="1003300"/>
                  </a:lnTo>
                  <a:lnTo>
                    <a:pt x="404316" y="993715"/>
                  </a:lnTo>
                  <a:lnTo>
                    <a:pt x="443071" y="967581"/>
                  </a:lnTo>
                  <a:lnTo>
                    <a:pt x="469205" y="928826"/>
                  </a:lnTo>
                  <a:lnTo>
                    <a:pt x="478790" y="881380"/>
                  </a:lnTo>
                  <a:lnTo>
                    <a:pt x="478790" y="120650"/>
                  </a:lnTo>
                  <a:lnTo>
                    <a:pt x="469205" y="73402"/>
                  </a:lnTo>
                  <a:lnTo>
                    <a:pt x="443071" y="35083"/>
                  </a:lnTo>
                  <a:lnTo>
                    <a:pt x="404316" y="9386"/>
                  </a:lnTo>
                  <a:lnTo>
                    <a:pt x="356870" y="0"/>
                  </a:lnTo>
                  <a:close/>
                </a:path>
              </a:pathLst>
            </a:custGeom>
            <a:solidFill>
              <a:srgbClr val="C3996B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61949" y="4870450"/>
              <a:ext cx="478790" cy="1003300"/>
            </a:xfrm>
            <a:custGeom>
              <a:avLst/>
              <a:gdLst/>
              <a:ahLst/>
              <a:cxnLst/>
              <a:rect l="l" t="t" r="r" b="b"/>
              <a:pathLst>
                <a:path w="478790" h="1003300">
                  <a:moveTo>
                    <a:pt x="478790" y="881380"/>
                  </a:moveTo>
                  <a:lnTo>
                    <a:pt x="469205" y="928826"/>
                  </a:lnTo>
                  <a:lnTo>
                    <a:pt x="443071" y="967581"/>
                  </a:lnTo>
                  <a:lnTo>
                    <a:pt x="404316" y="993715"/>
                  </a:lnTo>
                  <a:lnTo>
                    <a:pt x="356870" y="1003300"/>
                  </a:lnTo>
                  <a:lnTo>
                    <a:pt x="121920" y="1003300"/>
                  </a:lnTo>
                  <a:lnTo>
                    <a:pt x="74473" y="993715"/>
                  </a:lnTo>
                  <a:lnTo>
                    <a:pt x="35718" y="967581"/>
                  </a:lnTo>
                  <a:lnTo>
                    <a:pt x="9584" y="928826"/>
                  </a:lnTo>
                  <a:lnTo>
                    <a:pt x="0" y="881380"/>
                  </a:lnTo>
                  <a:lnTo>
                    <a:pt x="0" y="120650"/>
                  </a:lnTo>
                  <a:lnTo>
                    <a:pt x="9584" y="73402"/>
                  </a:lnTo>
                  <a:lnTo>
                    <a:pt x="35718" y="35083"/>
                  </a:lnTo>
                  <a:lnTo>
                    <a:pt x="74473" y="9386"/>
                  </a:lnTo>
                  <a:lnTo>
                    <a:pt x="121920" y="0"/>
                  </a:lnTo>
                  <a:lnTo>
                    <a:pt x="356870" y="0"/>
                  </a:lnTo>
                  <a:lnTo>
                    <a:pt x="404316" y="9386"/>
                  </a:lnTo>
                  <a:lnTo>
                    <a:pt x="443071" y="35083"/>
                  </a:lnTo>
                  <a:lnTo>
                    <a:pt x="469205" y="73402"/>
                  </a:lnTo>
                  <a:lnTo>
                    <a:pt x="478790" y="120650"/>
                  </a:lnTo>
                  <a:lnTo>
                    <a:pt x="478790" y="881380"/>
                  </a:lnTo>
                  <a:close/>
                </a:path>
                <a:path w="478790" h="1003300">
                  <a:moveTo>
                    <a:pt x="0" y="0"/>
                  </a:moveTo>
                  <a:lnTo>
                    <a:pt x="0" y="0"/>
                  </a:lnTo>
                </a:path>
                <a:path w="478790" h="1003300">
                  <a:moveTo>
                    <a:pt x="478790" y="1003300"/>
                  </a:moveTo>
                  <a:lnTo>
                    <a:pt x="478790" y="1003300"/>
                  </a:lnTo>
                </a:path>
              </a:pathLst>
            </a:custGeom>
            <a:ln w="3175">
              <a:solidFill>
                <a:srgbClr val="C3996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59409" y="4866640"/>
              <a:ext cx="485140" cy="1010919"/>
            </a:xfrm>
            <a:custGeom>
              <a:avLst/>
              <a:gdLst/>
              <a:ahLst/>
              <a:cxnLst/>
              <a:rect l="l" t="t" r="r" b="b"/>
              <a:pathLst>
                <a:path w="485140" h="1010920">
                  <a:moveTo>
                    <a:pt x="481330" y="885190"/>
                  </a:moveTo>
                  <a:lnTo>
                    <a:pt x="471745" y="932636"/>
                  </a:lnTo>
                  <a:lnTo>
                    <a:pt x="445611" y="971391"/>
                  </a:lnTo>
                  <a:lnTo>
                    <a:pt x="406856" y="997525"/>
                  </a:lnTo>
                  <a:lnTo>
                    <a:pt x="359410" y="1007110"/>
                  </a:lnTo>
                  <a:lnTo>
                    <a:pt x="124460" y="1007110"/>
                  </a:lnTo>
                  <a:lnTo>
                    <a:pt x="77013" y="997525"/>
                  </a:lnTo>
                  <a:lnTo>
                    <a:pt x="38258" y="971391"/>
                  </a:lnTo>
                  <a:lnTo>
                    <a:pt x="12124" y="932636"/>
                  </a:lnTo>
                  <a:lnTo>
                    <a:pt x="2539" y="885190"/>
                  </a:lnTo>
                  <a:lnTo>
                    <a:pt x="2539" y="124460"/>
                  </a:lnTo>
                  <a:lnTo>
                    <a:pt x="12124" y="77747"/>
                  </a:lnTo>
                  <a:lnTo>
                    <a:pt x="38258" y="39370"/>
                  </a:lnTo>
                  <a:lnTo>
                    <a:pt x="77013" y="13374"/>
                  </a:lnTo>
                  <a:lnTo>
                    <a:pt x="124460" y="3810"/>
                  </a:lnTo>
                  <a:lnTo>
                    <a:pt x="359410" y="3810"/>
                  </a:lnTo>
                  <a:lnTo>
                    <a:pt x="406856" y="13374"/>
                  </a:lnTo>
                  <a:lnTo>
                    <a:pt x="445611" y="39370"/>
                  </a:lnTo>
                  <a:lnTo>
                    <a:pt x="471745" y="77747"/>
                  </a:lnTo>
                  <a:lnTo>
                    <a:pt x="481330" y="124460"/>
                  </a:lnTo>
                  <a:lnTo>
                    <a:pt x="481330" y="885190"/>
                  </a:lnTo>
                  <a:close/>
                </a:path>
                <a:path w="485140" h="1010920">
                  <a:moveTo>
                    <a:pt x="0" y="0"/>
                  </a:moveTo>
                  <a:lnTo>
                    <a:pt x="0" y="0"/>
                  </a:lnTo>
                </a:path>
                <a:path w="485140" h="1010920">
                  <a:moveTo>
                    <a:pt x="485140" y="1010920"/>
                  </a:moveTo>
                  <a:lnTo>
                    <a:pt x="485140" y="1010920"/>
                  </a:lnTo>
                </a:path>
              </a:pathLst>
            </a:custGeom>
            <a:ln w="32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12749" y="5191760"/>
              <a:ext cx="374650" cy="341630"/>
            </a:xfrm>
            <a:custGeom>
              <a:avLst/>
              <a:gdLst/>
              <a:ahLst/>
              <a:cxnLst/>
              <a:rect l="l" t="t" r="r" b="b"/>
              <a:pathLst>
                <a:path w="374650" h="341629">
                  <a:moveTo>
                    <a:pt x="265430" y="0"/>
                  </a:moveTo>
                  <a:lnTo>
                    <a:pt x="107950" y="0"/>
                  </a:lnTo>
                  <a:lnTo>
                    <a:pt x="73802" y="8676"/>
                  </a:lnTo>
                  <a:lnTo>
                    <a:pt x="44165" y="32837"/>
                  </a:lnTo>
                  <a:lnTo>
                    <a:pt x="20807" y="69677"/>
                  </a:lnTo>
                  <a:lnTo>
                    <a:pt x="5496" y="116392"/>
                  </a:lnTo>
                  <a:lnTo>
                    <a:pt x="0" y="170179"/>
                  </a:lnTo>
                  <a:lnTo>
                    <a:pt x="5496" y="224099"/>
                  </a:lnTo>
                  <a:lnTo>
                    <a:pt x="20807" y="271129"/>
                  </a:lnTo>
                  <a:lnTo>
                    <a:pt x="44165" y="308345"/>
                  </a:lnTo>
                  <a:lnTo>
                    <a:pt x="73802" y="332821"/>
                  </a:lnTo>
                  <a:lnTo>
                    <a:pt x="107950" y="341629"/>
                  </a:lnTo>
                  <a:lnTo>
                    <a:pt x="265430" y="341629"/>
                  </a:lnTo>
                  <a:lnTo>
                    <a:pt x="330210" y="308345"/>
                  </a:lnTo>
                  <a:lnTo>
                    <a:pt x="353761" y="271129"/>
                  </a:lnTo>
                  <a:lnTo>
                    <a:pt x="369143" y="224099"/>
                  </a:lnTo>
                  <a:lnTo>
                    <a:pt x="374650" y="170179"/>
                  </a:lnTo>
                  <a:lnTo>
                    <a:pt x="369143" y="116392"/>
                  </a:lnTo>
                  <a:lnTo>
                    <a:pt x="353761" y="69677"/>
                  </a:lnTo>
                  <a:lnTo>
                    <a:pt x="330210" y="32837"/>
                  </a:lnTo>
                  <a:lnTo>
                    <a:pt x="300197" y="8676"/>
                  </a:lnTo>
                  <a:lnTo>
                    <a:pt x="265430" y="0"/>
                  </a:lnTo>
                  <a:close/>
                </a:path>
              </a:pathLst>
            </a:custGeom>
            <a:solidFill>
              <a:srgbClr val="E56D52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12749" y="5191760"/>
              <a:ext cx="374650" cy="341630"/>
            </a:xfrm>
            <a:custGeom>
              <a:avLst/>
              <a:gdLst/>
              <a:ahLst/>
              <a:cxnLst/>
              <a:rect l="l" t="t" r="r" b="b"/>
              <a:pathLst>
                <a:path w="374650" h="341629">
                  <a:moveTo>
                    <a:pt x="374650" y="170179"/>
                  </a:moveTo>
                  <a:lnTo>
                    <a:pt x="369143" y="224099"/>
                  </a:lnTo>
                  <a:lnTo>
                    <a:pt x="353761" y="271129"/>
                  </a:lnTo>
                  <a:lnTo>
                    <a:pt x="330210" y="308345"/>
                  </a:lnTo>
                  <a:lnTo>
                    <a:pt x="300197" y="332821"/>
                  </a:lnTo>
                  <a:lnTo>
                    <a:pt x="265430" y="341629"/>
                  </a:lnTo>
                  <a:lnTo>
                    <a:pt x="107950" y="341629"/>
                  </a:lnTo>
                  <a:lnTo>
                    <a:pt x="44165" y="308345"/>
                  </a:lnTo>
                  <a:lnTo>
                    <a:pt x="20807" y="271129"/>
                  </a:lnTo>
                  <a:lnTo>
                    <a:pt x="5496" y="224099"/>
                  </a:lnTo>
                  <a:lnTo>
                    <a:pt x="0" y="170179"/>
                  </a:lnTo>
                  <a:lnTo>
                    <a:pt x="5496" y="116392"/>
                  </a:lnTo>
                  <a:lnTo>
                    <a:pt x="20807" y="69677"/>
                  </a:lnTo>
                  <a:lnTo>
                    <a:pt x="44165" y="32837"/>
                  </a:lnTo>
                  <a:lnTo>
                    <a:pt x="73802" y="8676"/>
                  </a:lnTo>
                  <a:lnTo>
                    <a:pt x="107950" y="0"/>
                  </a:lnTo>
                  <a:lnTo>
                    <a:pt x="265430" y="0"/>
                  </a:lnTo>
                  <a:lnTo>
                    <a:pt x="330210" y="32837"/>
                  </a:lnTo>
                  <a:lnTo>
                    <a:pt x="353761" y="69677"/>
                  </a:lnTo>
                  <a:lnTo>
                    <a:pt x="369143" y="116392"/>
                  </a:lnTo>
                  <a:lnTo>
                    <a:pt x="374650" y="170179"/>
                  </a:lnTo>
                  <a:close/>
                </a:path>
                <a:path w="374650" h="341629">
                  <a:moveTo>
                    <a:pt x="0" y="0"/>
                  </a:moveTo>
                  <a:lnTo>
                    <a:pt x="0" y="0"/>
                  </a:lnTo>
                </a:path>
                <a:path w="374650" h="341629">
                  <a:moveTo>
                    <a:pt x="374650" y="341629"/>
                  </a:moveTo>
                  <a:lnTo>
                    <a:pt x="374650" y="341629"/>
                  </a:lnTo>
                </a:path>
              </a:pathLst>
            </a:custGeom>
            <a:ln w="3175">
              <a:solidFill>
                <a:srgbClr val="E56D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8939" y="5187950"/>
              <a:ext cx="382270" cy="347980"/>
            </a:xfrm>
            <a:custGeom>
              <a:avLst/>
              <a:gdLst/>
              <a:ahLst/>
              <a:cxnLst/>
              <a:rect l="l" t="t" r="r" b="b"/>
              <a:pathLst>
                <a:path w="382270" h="347979">
                  <a:moveTo>
                    <a:pt x="378459" y="173989"/>
                  </a:moveTo>
                  <a:lnTo>
                    <a:pt x="372953" y="227777"/>
                  </a:lnTo>
                  <a:lnTo>
                    <a:pt x="357571" y="274492"/>
                  </a:lnTo>
                  <a:lnTo>
                    <a:pt x="334020" y="311332"/>
                  </a:lnTo>
                  <a:lnTo>
                    <a:pt x="304007" y="335493"/>
                  </a:lnTo>
                  <a:lnTo>
                    <a:pt x="269239" y="344169"/>
                  </a:lnTo>
                  <a:lnTo>
                    <a:pt x="111759" y="344169"/>
                  </a:lnTo>
                  <a:lnTo>
                    <a:pt x="47528" y="311332"/>
                  </a:lnTo>
                  <a:lnTo>
                    <a:pt x="23794" y="274492"/>
                  </a:lnTo>
                  <a:lnTo>
                    <a:pt x="8168" y="227777"/>
                  </a:lnTo>
                  <a:lnTo>
                    <a:pt x="2539" y="173989"/>
                  </a:lnTo>
                  <a:lnTo>
                    <a:pt x="8168" y="120070"/>
                  </a:lnTo>
                  <a:lnTo>
                    <a:pt x="23794" y="73040"/>
                  </a:lnTo>
                  <a:lnTo>
                    <a:pt x="47528" y="35824"/>
                  </a:lnTo>
                  <a:lnTo>
                    <a:pt x="77480" y="11348"/>
                  </a:lnTo>
                  <a:lnTo>
                    <a:pt x="111759" y="2539"/>
                  </a:lnTo>
                  <a:lnTo>
                    <a:pt x="269239" y="2539"/>
                  </a:lnTo>
                  <a:lnTo>
                    <a:pt x="334020" y="35824"/>
                  </a:lnTo>
                  <a:lnTo>
                    <a:pt x="357571" y="73040"/>
                  </a:lnTo>
                  <a:lnTo>
                    <a:pt x="372953" y="120070"/>
                  </a:lnTo>
                  <a:lnTo>
                    <a:pt x="378459" y="173989"/>
                  </a:lnTo>
                  <a:close/>
                </a:path>
                <a:path w="382270" h="347979">
                  <a:moveTo>
                    <a:pt x="0" y="0"/>
                  </a:moveTo>
                  <a:lnTo>
                    <a:pt x="0" y="0"/>
                  </a:lnTo>
                </a:path>
                <a:path w="382270" h="347979">
                  <a:moveTo>
                    <a:pt x="382269" y="347980"/>
                  </a:moveTo>
                  <a:lnTo>
                    <a:pt x="382269" y="347980"/>
                  </a:lnTo>
                </a:path>
              </a:pathLst>
            </a:custGeom>
            <a:ln w="32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913130" y="4865022"/>
            <a:ext cx="486409" cy="1013460"/>
            <a:chOff x="913130" y="4865022"/>
            <a:chExt cx="486409" cy="1013460"/>
          </a:xfrm>
        </p:grpSpPr>
        <p:sp>
          <p:nvSpPr>
            <p:cNvPr id="28" name="object 28"/>
            <p:cNvSpPr/>
            <p:nvPr/>
          </p:nvSpPr>
          <p:spPr>
            <a:xfrm>
              <a:off x="916940" y="4869180"/>
              <a:ext cx="478790" cy="1003300"/>
            </a:xfrm>
            <a:custGeom>
              <a:avLst/>
              <a:gdLst/>
              <a:ahLst/>
              <a:cxnLst/>
              <a:rect l="l" t="t" r="r" b="b"/>
              <a:pathLst>
                <a:path w="478790" h="1003300">
                  <a:moveTo>
                    <a:pt x="356869" y="0"/>
                  </a:moveTo>
                  <a:lnTo>
                    <a:pt x="121919" y="0"/>
                  </a:lnTo>
                  <a:lnTo>
                    <a:pt x="74473" y="9386"/>
                  </a:lnTo>
                  <a:lnTo>
                    <a:pt x="35718" y="35083"/>
                  </a:lnTo>
                  <a:lnTo>
                    <a:pt x="9584" y="73402"/>
                  </a:lnTo>
                  <a:lnTo>
                    <a:pt x="0" y="120650"/>
                  </a:lnTo>
                  <a:lnTo>
                    <a:pt x="0" y="882650"/>
                  </a:lnTo>
                  <a:lnTo>
                    <a:pt x="9584" y="929362"/>
                  </a:lnTo>
                  <a:lnTo>
                    <a:pt x="35718" y="967740"/>
                  </a:lnTo>
                  <a:lnTo>
                    <a:pt x="74473" y="993735"/>
                  </a:lnTo>
                  <a:lnTo>
                    <a:pt x="121919" y="1003300"/>
                  </a:lnTo>
                  <a:lnTo>
                    <a:pt x="356869" y="1003300"/>
                  </a:lnTo>
                  <a:lnTo>
                    <a:pt x="404316" y="993735"/>
                  </a:lnTo>
                  <a:lnTo>
                    <a:pt x="443071" y="967740"/>
                  </a:lnTo>
                  <a:lnTo>
                    <a:pt x="469205" y="929362"/>
                  </a:lnTo>
                  <a:lnTo>
                    <a:pt x="478790" y="882650"/>
                  </a:lnTo>
                  <a:lnTo>
                    <a:pt x="478790" y="120650"/>
                  </a:lnTo>
                  <a:lnTo>
                    <a:pt x="469205" y="73402"/>
                  </a:lnTo>
                  <a:lnTo>
                    <a:pt x="443071" y="35083"/>
                  </a:lnTo>
                  <a:lnTo>
                    <a:pt x="404316" y="9386"/>
                  </a:lnTo>
                  <a:lnTo>
                    <a:pt x="356869" y="0"/>
                  </a:lnTo>
                  <a:close/>
                </a:path>
              </a:pathLst>
            </a:custGeom>
            <a:solidFill>
              <a:srgbClr val="C3996B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16940" y="4869180"/>
              <a:ext cx="478790" cy="1003300"/>
            </a:xfrm>
            <a:custGeom>
              <a:avLst/>
              <a:gdLst/>
              <a:ahLst/>
              <a:cxnLst/>
              <a:rect l="l" t="t" r="r" b="b"/>
              <a:pathLst>
                <a:path w="478790" h="1003300">
                  <a:moveTo>
                    <a:pt x="478790" y="882650"/>
                  </a:moveTo>
                  <a:lnTo>
                    <a:pt x="469205" y="929362"/>
                  </a:lnTo>
                  <a:lnTo>
                    <a:pt x="443071" y="967740"/>
                  </a:lnTo>
                  <a:lnTo>
                    <a:pt x="404316" y="993735"/>
                  </a:lnTo>
                  <a:lnTo>
                    <a:pt x="356869" y="1003300"/>
                  </a:lnTo>
                  <a:lnTo>
                    <a:pt x="121919" y="1003300"/>
                  </a:lnTo>
                  <a:lnTo>
                    <a:pt x="74473" y="993735"/>
                  </a:lnTo>
                  <a:lnTo>
                    <a:pt x="35718" y="967740"/>
                  </a:lnTo>
                  <a:lnTo>
                    <a:pt x="9584" y="929362"/>
                  </a:lnTo>
                  <a:lnTo>
                    <a:pt x="0" y="882650"/>
                  </a:lnTo>
                  <a:lnTo>
                    <a:pt x="0" y="120650"/>
                  </a:lnTo>
                  <a:lnTo>
                    <a:pt x="9584" y="73402"/>
                  </a:lnTo>
                  <a:lnTo>
                    <a:pt x="35718" y="35083"/>
                  </a:lnTo>
                  <a:lnTo>
                    <a:pt x="74473" y="9386"/>
                  </a:lnTo>
                  <a:lnTo>
                    <a:pt x="121919" y="0"/>
                  </a:lnTo>
                  <a:lnTo>
                    <a:pt x="356869" y="0"/>
                  </a:lnTo>
                  <a:lnTo>
                    <a:pt x="404316" y="9386"/>
                  </a:lnTo>
                  <a:lnTo>
                    <a:pt x="443071" y="35083"/>
                  </a:lnTo>
                  <a:lnTo>
                    <a:pt x="469205" y="73402"/>
                  </a:lnTo>
                  <a:lnTo>
                    <a:pt x="478790" y="120650"/>
                  </a:lnTo>
                  <a:lnTo>
                    <a:pt x="478790" y="882650"/>
                  </a:lnTo>
                  <a:close/>
                </a:path>
                <a:path w="478790" h="1003300">
                  <a:moveTo>
                    <a:pt x="0" y="0"/>
                  </a:moveTo>
                  <a:lnTo>
                    <a:pt x="0" y="0"/>
                  </a:lnTo>
                </a:path>
                <a:path w="478790" h="1003300">
                  <a:moveTo>
                    <a:pt x="478790" y="1003300"/>
                  </a:moveTo>
                  <a:lnTo>
                    <a:pt x="478790" y="1003300"/>
                  </a:lnTo>
                </a:path>
              </a:pathLst>
            </a:custGeom>
            <a:ln w="3175">
              <a:solidFill>
                <a:srgbClr val="C3996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13130" y="4866640"/>
              <a:ext cx="486409" cy="1009650"/>
            </a:xfrm>
            <a:custGeom>
              <a:avLst/>
              <a:gdLst/>
              <a:ahLst/>
              <a:cxnLst/>
              <a:rect l="l" t="t" r="r" b="b"/>
              <a:pathLst>
                <a:path w="486409" h="1009650">
                  <a:moveTo>
                    <a:pt x="482600" y="885190"/>
                  </a:moveTo>
                  <a:lnTo>
                    <a:pt x="473015" y="931902"/>
                  </a:lnTo>
                  <a:lnTo>
                    <a:pt x="446881" y="970280"/>
                  </a:lnTo>
                  <a:lnTo>
                    <a:pt x="408126" y="996275"/>
                  </a:lnTo>
                  <a:lnTo>
                    <a:pt x="360679" y="1005840"/>
                  </a:lnTo>
                  <a:lnTo>
                    <a:pt x="125729" y="1005840"/>
                  </a:lnTo>
                  <a:lnTo>
                    <a:pt x="78283" y="996275"/>
                  </a:lnTo>
                  <a:lnTo>
                    <a:pt x="39528" y="970280"/>
                  </a:lnTo>
                  <a:lnTo>
                    <a:pt x="13394" y="931902"/>
                  </a:lnTo>
                  <a:lnTo>
                    <a:pt x="3809" y="885190"/>
                  </a:lnTo>
                  <a:lnTo>
                    <a:pt x="3809" y="123190"/>
                  </a:lnTo>
                  <a:lnTo>
                    <a:pt x="13394" y="76477"/>
                  </a:lnTo>
                  <a:lnTo>
                    <a:pt x="39528" y="38100"/>
                  </a:lnTo>
                  <a:lnTo>
                    <a:pt x="78283" y="12104"/>
                  </a:lnTo>
                  <a:lnTo>
                    <a:pt x="125729" y="2540"/>
                  </a:lnTo>
                  <a:lnTo>
                    <a:pt x="360679" y="2540"/>
                  </a:lnTo>
                  <a:lnTo>
                    <a:pt x="408126" y="12104"/>
                  </a:lnTo>
                  <a:lnTo>
                    <a:pt x="446881" y="38100"/>
                  </a:lnTo>
                  <a:lnTo>
                    <a:pt x="473015" y="76477"/>
                  </a:lnTo>
                  <a:lnTo>
                    <a:pt x="482600" y="123190"/>
                  </a:lnTo>
                  <a:lnTo>
                    <a:pt x="482600" y="885190"/>
                  </a:lnTo>
                  <a:close/>
                </a:path>
                <a:path w="486409" h="1009650">
                  <a:moveTo>
                    <a:pt x="0" y="0"/>
                  </a:moveTo>
                  <a:lnTo>
                    <a:pt x="0" y="0"/>
                  </a:lnTo>
                </a:path>
                <a:path w="486409" h="1009650">
                  <a:moveTo>
                    <a:pt x="486409" y="1009650"/>
                  </a:moveTo>
                  <a:lnTo>
                    <a:pt x="486409" y="1009650"/>
                  </a:lnTo>
                </a:path>
              </a:pathLst>
            </a:custGeom>
            <a:ln w="32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67740" y="5200650"/>
              <a:ext cx="374650" cy="341630"/>
            </a:xfrm>
            <a:custGeom>
              <a:avLst/>
              <a:gdLst/>
              <a:ahLst/>
              <a:cxnLst/>
              <a:rect l="l" t="t" r="r" b="b"/>
              <a:pathLst>
                <a:path w="374650" h="341629">
                  <a:moveTo>
                    <a:pt x="265429" y="0"/>
                  </a:moveTo>
                  <a:lnTo>
                    <a:pt x="107950" y="0"/>
                  </a:lnTo>
                  <a:lnTo>
                    <a:pt x="73802" y="8676"/>
                  </a:lnTo>
                  <a:lnTo>
                    <a:pt x="44165" y="32837"/>
                  </a:lnTo>
                  <a:lnTo>
                    <a:pt x="20807" y="69677"/>
                  </a:lnTo>
                  <a:lnTo>
                    <a:pt x="5496" y="116392"/>
                  </a:lnTo>
                  <a:lnTo>
                    <a:pt x="0" y="170180"/>
                  </a:lnTo>
                  <a:lnTo>
                    <a:pt x="5496" y="224099"/>
                  </a:lnTo>
                  <a:lnTo>
                    <a:pt x="20807" y="271129"/>
                  </a:lnTo>
                  <a:lnTo>
                    <a:pt x="44165" y="308345"/>
                  </a:lnTo>
                  <a:lnTo>
                    <a:pt x="73802" y="332821"/>
                  </a:lnTo>
                  <a:lnTo>
                    <a:pt x="107950" y="341630"/>
                  </a:lnTo>
                  <a:lnTo>
                    <a:pt x="265429" y="341630"/>
                  </a:lnTo>
                  <a:lnTo>
                    <a:pt x="330210" y="308345"/>
                  </a:lnTo>
                  <a:lnTo>
                    <a:pt x="353761" y="271129"/>
                  </a:lnTo>
                  <a:lnTo>
                    <a:pt x="369143" y="224099"/>
                  </a:lnTo>
                  <a:lnTo>
                    <a:pt x="374650" y="170180"/>
                  </a:lnTo>
                  <a:lnTo>
                    <a:pt x="369143" y="116392"/>
                  </a:lnTo>
                  <a:lnTo>
                    <a:pt x="353761" y="69677"/>
                  </a:lnTo>
                  <a:lnTo>
                    <a:pt x="330210" y="32837"/>
                  </a:lnTo>
                  <a:lnTo>
                    <a:pt x="300197" y="8676"/>
                  </a:lnTo>
                  <a:lnTo>
                    <a:pt x="265429" y="0"/>
                  </a:lnTo>
                  <a:close/>
                </a:path>
              </a:pathLst>
            </a:custGeom>
            <a:solidFill>
              <a:srgbClr val="E56D52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67740" y="5200650"/>
              <a:ext cx="374650" cy="341630"/>
            </a:xfrm>
            <a:custGeom>
              <a:avLst/>
              <a:gdLst/>
              <a:ahLst/>
              <a:cxnLst/>
              <a:rect l="l" t="t" r="r" b="b"/>
              <a:pathLst>
                <a:path w="374650" h="341629">
                  <a:moveTo>
                    <a:pt x="374650" y="170180"/>
                  </a:moveTo>
                  <a:lnTo>
                    <a:pt x="369143" y="224099"/>
                  </a:lnTo>
                  <a:lnTo>
                    <a:pt x="353761" y="271129"/>
                  </a:lnTo>
                  <a:lnTo>
                    <a:pt x="330210" y="308345"/>
                  </a:lnTo>
                  <a:lnTo>
                    <a:pt x="300197" y="332821"/>
                  </a:lnTo>
                  <a:lnTo>
                    <a:pt x="265429" y="341630"/>
                  </a:lnTo>
                  <a:lnTo>
                    <a:pt x="107950" y="341630"/>
                  </a:lnTo>
                  <a:lnTo>
                    <a:pt x="44165" y="308345"/>
                  </a:lnTo>
                  <a:lnTo>
                    <a:pt x="20807" y="271129"/>
                  </a:lnTo>
                  <a:lnTo>
                    <a:pt x="5496" y="224099"/>
                  </a:lnTo>
                  <a:lnTo>
                    <a:pt x="0" y="170180"/>
                  </a:lnTo>
                  <a:lnTo>
                    <a:pt x="5496" y="116392"/>
                  </a:lnTo>
                  <a:lnTo>
                    <a:pt x="20807" y="69677"/>
                  </a:lnTo>
                  <a:lnTo>
                    <a:pt x="44165" y="32837"/>
                  </a:lnTo>
                  <a:lnTo>
                    <a:pt x="73802" y="8676"/>
                  </a:lnTo>
                  <a:lnTo>
                    <a:pt x="107950" y="0"/>
                  </a:lnTo>
                  <a:lnTo>
                    <a:pt x="265429" y="0"/>
                  </a:lnTo>
                  <a:lnTo>
                    <a:pt x="330210" y="32837"/>
                  </a:lnTo>
                  <a:lnTo>
                    <a:pt x="353761" y="69677"/>
                  </a:lnTo>
                  <a:lnTo>
                    <a:pt x="369143" y="116392"/>
                  </a:lnTo>
                  <a:lnTo>
                    <a:pt x="374650" y="170180"/>
                  </a:lnTo>
                  <a:close/>
                </a:path>
                <a:path w="374650" h="341629">
                  <a:moveTo>
                    <a:pt x="0" y="0"/>
                  </a:moveTo>
                  <a:lnTo>
                    <a:pt x="0" y="0"/>
                  </a:lnTo>
                </a:path>
                <a:path w="374650" h="341629">
                  <a:moveTo>
                    <a:pt x="374650" y="341630"/>
                  </a:moveTo>
                  <a:lnTo>
                    <a:pt x="374650" y="341630"/>
                  </a:lnTo>
                </a:path>
              </a:pathLst>
            </a:custGeom>
            <a:ln w="3175">
              <a:solidFill>
                <a:srgbClr val="E56D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63930" y="5196840"/>
              <a:ext cx="382270" cy="347980"/>
            </a:xfrm>
            <a:custGeom>
              <a:avLst/>
              <a:gdLst/>
              <a:ahLst/>
              <a:cxnLst/>
              <a:rect l="l" t="t" r="r" b="b"/>
              <a:pathLst>
                <a:path w="382269" h="347979">
                  <a:moveTo>
                    <a:pt x="378459" y="172720"/>
                  </a:moveTo>
                  <a:lnTo>
                    <a:pt x="372953" y="227126"/>
                  </a:lnTo>
                  <a:lnTo>
                    <a:pt x="357571" y="274218"/>
                  </a:lnTo>
                  <a:lnTo>
                    <a:pt x="334020" y="311251"/>
                  </a:lnTo>
                  <a:lnTo>
                    <a:pt x="304007" y="335483"/>
                  </a:lnTo>
                  <a:lnTo>
                    <a:pt x="269239" y="344170"/>
                  </a:lnTo>
                  <a:lnTo>
                    <a:pt x="111759" y="344170"/>
                  </a:lnTo>
                  <a:lnTo>
                    <a:pt x="47528" y="311251"/>
                  </a:lnTo>
                  <a:lnTo>
                    <a:pt x="23794" y="274218"/>
                  </a:lnTo>
                  <a:lnTo>
                    <a:pt x="8168" y="227126"/>
                  </a:lnTo>
                  <a:lnTo>
                    <a:pt x="2539" y="172720"/>
                  </a:lnTo>
                  <a:lnTo>
                    <a:pt x="8168" y="118932"/>
                  </a:lnTo>
                  <a:lnTo>
                    <a:pt x="23794" y="72217"/>
                  </a:lnTo>
                  <a:lnTo>
                    <a:pt x="47528" y="35377"/>
                  </a:lnTo>
                  <a:lnTo>
                    <a:pt x="77480" y="11216"/>
                  </a:lnTo>
                  <a:lnTo>
                    <a:pt x="111759" y="2540"/>
                  </a:lnTo>
                  <a:lnTo>
                    <a:pt x="269239" y="2540"/>
                  </a:lnTo>
                  <a:lnTo>
                    <a:pt x="334020" y="35377"/>
                  </a:lnTo>
                  <a:lnTo>
                    <a:pt x="357571" y="72217"/>
                  </a:lnTo>
                  <a:lnTo>
                    <a:pt x="372953" y="118932"/>
                  </a:lnTo>
                  <a:lnTo>
                    <a:pt x="378459" y="172720"/>
                  </a:lnTo>
                  <a:close/>
                </a:path>
                <a:path w="382269" h="347979">
                  <a:moveTo>
                    <a:pt x="0" y="0"/>
                  </a:moveTo>
                  <a:lnTo>
                    <a:pt x="0" y="0"/>
                  </a:lnTo>
                </a:path>
                <a:path w="382269" h="347979">
                  <a:moveTo>
                    <a:pt x="382269" y="347980"/>
                  </a:moveTo>
                  <a:lnTo>
                    <a:pt x="382269" y="347980"/>
                  </a:lnTo>
                </a:path>
              </a:pathLst>
            </a:custGeom>
            <a:ln w="32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346709" y="1404620"/>
            <a:ext cx="889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03909" y="1404620"/>
            <a:ext cx="41789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Una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confezione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ghiaccio</a:t>
            </a:r>
            <a:r>
              <a:rPr sz="1000" i="1" spc="-10" dirty="0">
                <a:latin typeface="Calibri"/>
                <a:cs typeface="Calibri"/>
              </a:rPr>
              <a:t> istantaneo;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Un flacone di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soluzione ﬁsiologica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da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250ml;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Istruzioni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come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usare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attrezzature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mediche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come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prestare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primo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soc-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46709" y="1861820"/>
            <a:ext cx="20554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corso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 </a:t>
            </a:r>
            <a:r>
              <a:rPr sz="1000" i="1" spc="-15" dirty="0">
                <a:latin typeface="Calibri"/>
                <a:cs typeface="Calibri"/>
              </a:rPr>
              <a:t>attesa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dei servizi di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emergenza.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800600" y="693293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 MT"/>
                <a:cs typeface="Arial MT"/>
              </a:rPr>
              <a:t>5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2259" y="6906296"/>
            <a:ext cx="330200" cy="336550"/>
            <a:chOff x="302259" y="6906296"/>
            <a:chExt cx="330200" cy="336550"/>
          </a:xfrm>
        </p:grpSpPr>
        <p:sp>
          <p:nvSpPr>
            <p:cNvPr id="3" name="object 3"/>
            <p:cNvSpPr/>
            <p:nvPr/>
          </p:nvSpPr>
          <p:spPr>
            <a:xfrm>
              <a:off x="309879" y="6917690"/>
              <a:ext cx="314960" cy="313690"/>
            </a:xfrm>
            <a:custGeom>
              <a:avLst/>
              <a:gdLst/>
              <a:ahLst/>
              <a:cxnLst/>
              <a:rect l="l" t="t" r="r" b="b"/>
              <a:pathLst>
                <a:path w="314959" h="313690">
                  <a:moveTo>
                    <a:pt x="157479" y="0"/>
                  </a:moveTo>
                  <a:lnTo>
                    <a:pt x="107939" y="7955"/>
                  </a:lnTo>
                  <a:lnTo>
                    <a:pt x="64739" y="30114"/>
                  </a:lnTo>
                  <a:lnTo>
                    <a:pt x="30561" y="63916"/>
                  </a:lnTo>
                  <a:lnTo>
                    <a:pt x="8087" y="106801"/>
                  </a:lnTo>
                  <a:lnTo>
                    <a:pt x="0" y="156209"/>
                  </a:lnTo>
                  <a:lnTo>
                    <a:pt x="8087" y="206237"/>
                  </a:lnTo>
                  <a:lnTo>
                    <a:pt x="30561" y="249499"/>
                  </a:lnTo>
                  <a:lnTo>
                    <a:pt x="64739" y="283494"/>
                  </a:lnTo>
                  <a:lnTo>
                    <a:pt x="107939" y="305724"/>
                  </a:lnTo>
                  <a:lnTo>
                    <a:pt x="157479" y="313689"/>
                  </a:lnTo>
                  <a:lnTo>
                    <a:pt x="207507" y="305724"/>
                  </a:lnTo>
                  <a:lnTo>
                    <a:pt x="250769" y="283494"/>
                  </a:lnTo>
                  <a:lnTo>
                    <a:pt x="284764" y="249499"/>
                  </a:lnTo>
                  <a:lnTo>
                    <a:pt x="306994" y="206237"/>
                  </a:lnTo>
                  <a:lnTo>
                    <a:pt x="314960" y="156209"/>
                  </a:lnTo>
                  <a:lnTo>
                    <a:pt x="306994" y="106801"/>
                  </a:lnTo>
                  <a:lnTo>
                    <a:pt x="284764" y="63916"/>
                  </a:lnTo>
                  <a:lnTo>
                    <a:pt x="250769" y="30114"/>
                  </a:lnTo>
                  <a:lnTo>
                    <a:pt x="207507" y="7955"/>
                  </a:lnTo>
                  <a:lnTo>
                    <a:pt x="157479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09879" y="6917690"/>
              <a:ext cx="314960" cy="313690"/>
            </a:xfrm>
            <a:custGeom>
              <a:avLst/>
              <a:gdLst/>
              <a:ahLst/>
              <a:cxnLst/>
              <a:rect l="l" t="t" r="r" b="b"/>
              <a:pathLst>
                <a:path w="314959" h="313690">
                  <a:moveTo>
                    <a:pt x="314960" y="156209"/>
                  </a:moveTo>
                  <a:lnTo>
                    <a:pt x="306994" y="206237"/>
                  </a:lnTo>
                  <a:lnTo>
                    <a:pt x="284764" y="249499"/>
                  </a:lnTo>
                  <a:lnTo>
                    <a:pt x="250769" y="283494"/>
                  </a:lnTo>
                  <a:lnTo>
                    <a:pt x="207507" y="305724"/>
                  </a:lnTo>
                  <a:lnTo>
                    <a:pt x="157479" y="313689"/>
                  </a:lnTo>
                  <a:lnTo>
                    <a:pt x="107939" y="305724"/>
                  </a:lnTo>
                  <a:lnTo>
                    <a:pt x="64739" y="283494"/>
                  </a:lnTo>
                  <a:lnTo>
                    <a:pt x="30561" y="249499"/>
                  </a:lnTo>
                  <a:lnTo>
                    <a:pt x="8087" y="206237"/>
                  </a:lnTo>
                  <a:lnTo>
                    <a:pt x="0" y="156209"/>
                  </a:lnTo>
                  <a:lnTo>
                    <a:pt x="8087" y="106801"/>
                  </a:lnTo>
                  <a:lnTo>
                    <a:pt x="30561" y="63916"/>
                  </a:lnTo>
                  <a:lnTo>
                    <a:pt x="64739" y="30114"/>
                  </a:lnTo>
                  <a:lnTo>
                    <a:pt x="107939" y="7955"/>
                  </a:lnTo>
                  <a:lnTo>
                    <a:pt x="157479" y="0"/>
                  </a:lnTo>
                  <a:lnTo>
                    <a:pt x="207507" y="7955"/>
                  </a:lnTo>
                  <a:lnTo>
                    <a:pt x="250769" y="30114"/>
                  </a:lnTo>
                  <a:lnTo>
                    <a:pt x="284764" y="63916"/>
                  </a:lnTo>
                  <a:lnTo>
                    <a:pt x="306994" y="106801"/>
                  </a:lnTo>
                  <a:lnTo>
                    <a:pt x="314960" y="156209"/>
                  </a:lnTo>
                  <a:close/>
                </a:path>
                <a:path w="314959" h="313690">
                  <a:moveTo>
                    <a:pt x="0" y="0"/>
                  </a:moveTo>
                  <a:lnTo>
                    <a:pt x="0" y="0"/>
                  </a:lnTo>
                </a:path>
                <a:path w="314959" h="313690">
                  <a:moveTo>
                    <a:pt x="314960" y="313689"/>
                  </a:moveTo>
                  <a:lnTo>
                    <a:pt x="314960" y="313689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2259" y="6910070"/>
              <a:ext cx="330200" cy="328930"/>
            </a:xfrm>
            <a:custGeom>
              <a:avLst/>
              <a:gdLst/>
              <a:ahLst/>
              <a:cxnLst/>
              <a:rect l="l" t="t" r="r" b="b"/>
              <a:pathLst>
                <a:path w="330200" h="328929">
                  <a:moveTo>
                    <a:pt x="322580" y="163829"/>
                  </a:moveTo>
                  <a:lnTo>
                    <a:pt x="314614" y="213370"/>
                  </a:lnTo>
                  <a:lnTo>
                    <a:pt x="292384" y="256570"/>
                  </a:lnTo>
                  <a:lnTo>
                    <a:pt x="258389" y="290748"/>
                  </a:lnTo>
                  <a:lnTo>
                    <a:pt x="215127" y="313222"/>
                  </a:lnTo>
                  <a:lnTo>
                    <a:pt x="165099" y="321309"/>
                  </a:lnTo>
                  <a:lnTo>
                    <a:pt x="115559" y="313222"/>
                  </a:lnTo>
                  <a:lnTo>
                    <a:pt x="72359" y="290748"/>
                  </a:lnTo>
                  <a:lnTo>
                    <a:pt x="38181" y="256570"/>
                  </a:lnTo>
                  <a:lnTo>
                    <a:pt x="15707" y="213370"/>
                  </a:lnTo>
                  <a:lnTo>
                    <a:pt x="7619" y="163829"/>
                  </a:lnTo>
                  <a:lnTo>
                    <a:pt x="15707" y="114289"/>
                  </a:lnTo>
                  <a:lnTo>
                    <a:pt x="38181" y="71089"/>
                  </a:lnTo>
                  <a:lnTo>
                    <a:pt x="72359" y="36911"/>
                  </a:lnTo>
                  <a:lnTo>
                    <a:pt x="115559" y="14437"/>
                  </a:lnTo>
                  <a:lnTo>
                    <a:pt x="165099" y="6349"/>
                  </a:lnTo>
                  <a:lnTo>
                    <a:pt x="215127" y="14437"/>
                  </a:lnTo>
                  <a:lnTo>
                    <a:pt x="258389" y="36911"/>
                  </a:lnTo>
                  <a:lnTo>
                    <a:pt x="292384" y="71089"/>
                  </a:lnTo>
                  <a:lnTo>
                    <a:pt x="314614" y="114289"/>
                  </a:lnTo>
                  <a:lnTo>
                    <a:pt x="322580" y="163829"/>
                  </a:lnTo>
                  <a:close/>
                </a:path>
                <a:path w="330200" h="328929">
                  <a:moveTo>
                    <a:pt x="0" y="0"/>
                  </a:moveTo>
                  <a:lnTo>
                    <a:pt x="0" y="0"/>
                  </a:lnTo>
                </a:path>
                <a:path w="330200" h="328929">
                  <a:moveTo>
                    <a:pt x="330199" y="328929"/>
                  </a:moveTo>
                  <a:lnTo>
                    <a:pt x="330199" y="328929"/>
                  </a:lnTo>
                </a:path>
              </a:pathLst>
            </a:custGeom>
            <a:ln w="7547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0" y="975360"/>
            <a:ext cx="5334000" cy="147320"/>
            <a:chOff x="0" y="975360"/>
            <a:chExt cx="5334000" cy="147320"/>
          </a:xfrm>
        </p:grpSpPr>
        <p:sp>
          <p:nvSpPr>
            <p:cNvPr id="7" name="object 7"/>
            <p:cNvSpPr/>
            <p:nvPr/>
          </p:nvSpPr>
          <p:spPr>
            <a:xfrm>
              <a:off x="0" y="975360"/>
              <a:ext cx="5334000" cy="146050"/>
            </a:xfrm>
            <a:custGeom>
              <a:avLst/>
              <a:gdLst/>
              <a:ahLst/>
              <a:cxnLst/>
              <a:rect l="l" t="t" r="r" b="b"/>
              <a:pathLst>
                <a:path w="5334000" h="146050">
                  <a:moveTo>
                    <a:pt x="0" y="146050"/>
                  </a:moveTo>
                  <a:lnTo>
                    <a:pt x="5334000" y="14605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605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975360"/>
              <a:ext cx="5334000" cy="147320"/>
            </a:xfrm>
            <a:custGeom>
              <a:avLst/>
              <a:gdLst/>
              <a:ahLst/>
              <a:cxnLst/>
              <a:rect l="l" t="t" r="r" b="b"/>
              <a:pathLst>
                <a:path w="5334000" h="147319">
                  <a:moveTo>
                    <a:pt x="0" y="146050"/>
                  </a:moveTo>
                  <a:lnTo>
                    <a:pt x="5334000" y="146050"/>
                  </a:lnTo>
                  <a:lnTo>
                    <a:pt x="5334000" y="0"/>
                  </a:lnTo>
                  <a:lnTo>
                    <a:pt x="0" y="0"/>
                  </a:lnTo>
                  <a:lnTo>
                    <a:pt x="0" y="146050"/>
                  </a:lnTo>
                  <a:close/>
                </a:path>
                <a:path w="5334000" h="147319">
                  <a:moveTo>
                    <a:pt x="0" y="0"/>
                  </a:moveTo>
                  <a:lnTo>
                    <a:pt x="0" y="0"/>
                  </a:lnTo>
                </a:path>
                <a:path w="5334000" h="147319">
                  <a:moveTo>
                    <a:pt x="5334000" y="147320"/>
                  </a:moveTo>
                  <a:lnTo>
                    <a:pt x="5334000" y="14732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410209" y="403908"/>
            <a:ext cx="440690" cy="450850"/>
            <a:chOff x="410209" y="403908"/>
            <a:chExt cx="440690" cy="450850"/>
          </a:xfrm>
        </p:grpSpPr>
        <p:sp>
          <p:nvSpPr>
            <p:cNvPr id="10" name="object 10"/>
            <p:cNvSpPr/>
            <p:nvPr/>
          </p:nvSpPr>
          <p:spPr>
            <a:xfrm>
              <a:off x="420369" y="419100"/>
              <a:ext cx="420370" cy="419100"/>
            </a:xfrm>
            <a:custGeom>
              <a:avLst/>
              <a:gdLst/>
              <a:ahLst/>
              <a:cxnLst/>
              <a:rect l="l" t="t" r="r" b="b"/>
              <a:pathLst>
                <a:path w="420369" h="419100">
                  <a:moveTo>
                    <a:pt x="209550" y="0"/>
                  </a:moveTo>
                  <a:lnTo>
                    <a:pt x="161552" y="5542"/>
                  </a:lnTo>
                  <a:lnTo>
                    <a:pt x="117465" y="21327"/>
                  </a:lnTo>
                  <a:lnTo>
                    <a:pt x="78554" y="46086"/>
                  </a:lnTo>
                  <a:lnTo>
                    <a:pt x="46086" y="78554"/>
                  </a:lnTo>
                  <a:lnTo>
                    <a:pt x="21327" y="117465"/>
                  </a:lnTo>
                  <a:lnTo>
                    <a:pt x="5542" y="161552"/>
                  </a:lnTo>
                  <a:lnTo>
                    <a:pt x="0" y="209550"/>
                  </a:lnTo>
                  <a:lnTo>
                    <a:pt x="5542" y="257946"/>
                  </a:lnTo>
                  <a:lnTo>
                    <a:pt x="21327" y="302189"/>
                  </a:lnTo>
                  <a:lnTo>
                    <a:pt x="46086" y="341078"/>
                  </a:lnTo>
                  <a:lnTo>
                    <a:pt x="78554" y="373413"/>
                  </a:lnTo>
                  <a:lnTo>
                    <a:pt x="117465" y="397995"/>
                  </a:lnTo>
                  <a:lnTo>
                    <a:pt x="161552" y="413623"/>
                  </a:lnTo>
                  <a:lnTo>
                    <a:pt x="209550" y="419100"/>
                  </a:lnTo>
                  <a:lnTo>
                    <a:pt x="258017" y="413623"/>
                  </a:lnTo>
                  <a:lnTo>
                    <a:pt x="302441" y="397995"/>
                  </a:lnTo>
                  <a:lnTo>
                    <a:pt x="341578" y="373413"/>
                  </a:lnTo>
                  <a:lnTo>
                    <a:pt x="374183" y="341078"/>
                  </a:lnTo>
                  <a:lnTo>
                    <a:pt x="399013" y="302189"/>
                  </a:lnTo>
                  <a:lnTo>
                    <a:pt x="414823" y="257946"/>
                  </a:lnTo>
                  <a:lnTo>
                    <a:pt x="420370" y="209550"/>
                  </a:lnTo>
                  <a:lnTo>
                    <a:pt x="414823" y="161552"/>
                  </a:lnTo>
                  <a:lnTo>
                    <a:pt x="399013" y="117465"/>
                  </a:lnTo>
                  <a:lnTo>
                    <a:pt x="374183" y="78554"/>
                  </a:lnTo>
                  <a:lnTo>
                    <a:pt x="341578" y="46086"/>
                  </a:lnTo>
                  <a:lnTo>
                    <a:pt x="302441" y="21327"/>
                  </a:lnTo>
                  <a:lnTo>
                    <a:pt x="258017" y="5542"/>
                  </a:lnTo>
                  <a:lnTo>
                    <a:pt x="209550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20369" y="419100"/>
              <a:ext cx="420370" cy="420370"/>
            </a:xfrm>
            <a:custGeom>
              <a:avLst/>
              <a:gdLst/>
              <a:ahLst/>
              <a:cxnLst/>
              <a:rect l="l" t="t" r="r" b="b"/>
              <a:pathLst>
                <a:path w="420369" h="420369">
                  <a:moveTo>
                    <a:pt x="420370" y="209550"/>
                  </a:moveTo>
                  <a:lnTo>
                    <a:pt x="414823" y="257946"/>
                  </a:lnTo>
                  <a:lnTo>
                    <a:pt x="399013" y="302189"/>
                  </a:lnTo>
                  <a:lnTo>
                    <a:pt x="374183" y="341078"/>
                  </a:lnTo>
                  <a:lnTo>
                    <a:pt x="341578" y="373413"/>
                  </a:lnTo>
                  <a:lnTo>
                    <a:pt x="302441" y="397995"/>
                  </a:lnTo>
                  <a:lnTo>
                    <a:pt x="258017" y="413623"/>
                  </a:lnTo>
                  <a:lnTo>
                    <a:pt x="209550" y="419100"/>
                  </a:lnTo>
                  <a:lnTo>
                    <a:pt x="161552" y="413623"/>
                  </a:lnTo>
                  <a:lnTo>
                    <a:pt x="117465" y="397995"/>
                  </a:lnTo>
                  <a:lnTo>
                    <a:pt x="78554" y="373413"/>
                  </a:lnTo>
                  <a:lnTo>
                    <a:pt x="46086" y="341078"/>
                  </a:lnTo>
                  <a:lnTo>
                    <a:pt x="21327" y="302189"/>
                  </a:lnTo>
                  <a:lnTo>
                    <a:pt x="5542" y="257946"/>
                  </a:lnTo>
                  <a:lnTo>
                    <a:pt x="0" y="209550"/>
                  </a:lnTo>
                  <a:lnTo>
                    <a:pt x="5542" y="161552"/>
                  </a:lnTo>
                  <a:lnTo>
                    <a:pt x="21327" y="117465"/>
                  </a:lnTo>
                  <a:lnTo>
                    <a:pt x="46086" y="78554"/>
                  </a:lnTo>
                  <a:lnTo>
                    <a:pt x="78554" y="46086"/>
                  </a:lnTo>
                  <a:lnTo>
                    <a:pt x="117465" y="21327"/>
                  </a:lnTo>
                  <a:lnTo>
                    <a:pt x="161552" y="5542"/>
                  </a:lnTo>
                  <a:lnTo>
                    <a:pt x="209550" y="0"/>
                  </a:lnTo>
                  <a:lnTo>
                    <a:pt x="258017" y="5542"/>
                  </a:lnTo>
                  <a:lnTo>
                    <a:pt x="302441" y="21327"/>
                  </a:lnTo>
                  <a:lnTo>
                    <a:pt x="341578" y="46086"/>
                  </a:lnTo>
                  <a:lnTo>
                    <a:pt x="374183" y="78554"/>
                  </a:lnTo>
                  <a:lnTo>
                    <a:pt x="399013" y="117465"/>
                  </a:lnTo>
                  <a:lnTo>
                    <a:pt x="414823" y="161552"/>
                  </a:lnTo>
                  <a:lnTo>
                    <a:pt x="420370" y="209550"/>
                  </a:lnTo>
                  <a:close/>
                </a:path>
                <a:path w="420369" h="420369">
                  <a:moveTo>
                    <a:pt x="0" y="0"/>
                  </a:moveTo>
                  <a:lnTo>
                    <a:pt x="0" y="0"/>
                  </a:lnTo>
                </a:path>
                <a:path w="420369" h="420369">
                  <a:moveTo>
                    <a:pt x="420370" y="420370"/>
                  </a:moveTo>
                  <a:lnTo>
                    <a:pt x="420370" y="42037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0209" y="408940"/>
              <a:ext cx="440690" cy="440690"/>
            </a:xfrm>
            <a:custGeom>
              <a:avLst/>
              <a:gdLst/>
              <a:ahLst/>
              <a:cxnLst/>
              <a:rect l="l" t="t" r="r" b="b"/>
              <a:pathLst>
                <a:path w="440690" h="440690">
                  <a:moveTo>
                    <a:pt x="430530" y="219709"/>
                  </a:moveTo>
                  <a:lnTo>
                    <a:pt x="424983" y="268177"/>
                  </a:lnTo>
                  <a:lnTo>
                    <a:pt x="409173" y="312601"/>
                  </a:lnTo>
                  <a:lnTo>
                    <a:pt x="384343" y="351738"/>
                  </a:lnTo>
                  <a:lnTo>
                    <a:pt x="351738" y="384343"/>
                  </a:lnTo>
                  <a:lnTo>
                    <a:pt x="312601" y="409173"/>
                  </a:lnTo>
                  <a:lnTo>
                    <a:pt x="268177" y="424983"/>
                  </a:lnTo>
                  <a:lnTo>
                    <a:pt x="219710" y="430529"/>
                  </a:lnTo>
                  <a:lnTo>
                    <a:pt x="171712" y="424983"/>
                  </a:lnTo>
                  <a:lnTo>
                    <a:pt x="127625" y="409173"/>
                  </a:lnTo>
                  <a:lnTo>
                    <a:pt x="88714" y="384343"/>
                  </a:lnTo>
                  <a:lnTo>
                    <a:pt x="56246" y="351738"/>
                  </a:lnTo>
                  <a:lnTo>
                    <a:pt x="31487" y="312601"/>
                  </a:lnTo>
                  <a:lnTo>
                    <a:pt x="15702" y="268177"/>
                  </a:lnTo>
                  <a:lnTo>
                    <a:pt x="10160" y="219709"/>
                  </a:lnTo>
                  <a:lnTo>
                    <a:pt x="15702" y="171712"/>
                  </a:lnTo>
                  <a:lnTo>
                    <a:pt x="31487" y="127625"/>
                  </a:lnTo>
                  <a:lnTo>
                    <a:pt x="56246" y="88714"/>
                  </a:lnTo>
                  <a:lnTo>
                    <a:pt x="88714" y="56246"/>
                  </a:lnTo>
                  <a:lnTo>
                    <a:pt x="127625" y="31487"/>
                  </a:lnTo>
                  <a:lnTo>
                    <a:pt x="171712" y="15702"/>
                  </a:lnTo>
                  <a:lnTo>
                    <a:pt x="219710" y="10159"/>
                  </a:lnTo>
                  <a:lnTo>
                    <a:pt x="268177" y="15702"/>
                  </a:lnTo>
                  <a:lnTo>
                    <a:pt x="312601" y="31487"/>
                  </a:lnTo>
                  <a:lnTo>
                    <a:pt x="351738" y="56246"/>
                  </a:lnTo>
                  <a:lnTo>
                    <a:pt x="384343" y="88714"/>
                  </a:lnTo>
                  <a:lnTo>
                    <a:pt x="409173" y="127625"/>
                  </a:lnTo>
                  <a:lnTo>
                    <a:pt x="424983" y="171712"/>
                  </a:lnTo>
                  <a:lnTo>
                    <a:pt x="430530" y="219709"/>
                  </a:lnTo>
                  <a:close/>
                </a:path>
                <a:path w="440690" h="440690">
                  <a:moveTo>
                    <a:pt x="0" y="0"/>
                  </a:moveTo>
                  <a:lnTo>
                    <a:pt x="0" y="0"/>
                  </a:lnTo>
                </a:path>
                <a:path w="440690" h="440690">
                  <a:moveTo>
                    <a:pt x="440690" y="440689"/>
                  </a:moveTo>
                  <a:lnTo>
                    <a:pt x="440690" y="440689"/>
                  </a:lnTo>
                </a:path>
              </a:pathLst>
            </a:custGeom>
            <a:ln w="10063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064260" y="405130"/>
            <a:ext cx="364553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91895" marR="5080" indent="-1179830">
              <a:lnSpc>
                <a:spcPct val="100000"/>
              </a:lnSpc>
              <a:spcBef>
                <a:spcPts val="100"/>
              </a:spcBef>
            </a:pPr>
            <a:r>
              <a:rPr sz="1600" i="1" spc="-10" dirty="0">
                <a:solidFill>
                  <a:srgbClr val="D12229"/>
                </a:solidFill>
                <a:latin typeface="Calibri"/>
                <a:cs typeface="Calibri"/>
              </a:rPr>
              <a:t>COME </a:t>
            </a:r>
            <a:r>
              <a:rPr sz="1600" i="1" spc="-5" dirty="0">
                <a:solidFill>
                  <a:srgbClr val="D12229"/>
                </a:solidFill>
                <a:latin typeface="Calibri"/>
                <a:cs typeface="Calibri"/>
              </a:rPr>
              <a:t>BISOGNA</a:t>
            </a:r>
            <a:r>
              <a:rPr sz="1600" i="1" spc="-1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D12229"/>
                </a:solidFill>
                <a:latin typeface="Calibri"/>
                <a:cs typeface="Calibri"/>
              </a:rPr>
              <a:t>INTERVENIRE</a:t>
            </a:r>
            <a:r>
              <a:rPr sz="1600" i="1" spc="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D12229"/>
                </a:solidFill>
                <a:latin typeface="Calibri"/>
                <a:cs typeface="Calibri"/>
              </a:rPr>
              <a:t>NEI</a:t>
            </a:r>
            <a:r>
              <a:rPr sz="1600" i="1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600" i="1" spc="-30" dirty="0">
                <a:solidFill>
                  <a:srgbClr val="D12229"/>
                </a:solidFill>
                <a:latin typeface="Calibri"/>
                <a:cs typeface="Calibri"/>
              </a:rPr>
              <a:t>VARI</a:t>
            </a:r>
            <a:r>
              <a:rPr sz="1600" i="1" spc="-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D12229"/>
                </a:solidFill>
                <a:latin typeface="Calibri"/>
                <a:cs typeface="Calibri"/>
              </a:rPr>
              <a:t>CASI </a:t>
            </a:r>
            <a:r>
              <a:rPr sz="1600" i="1" spc="-35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D12229"/>
                </a:solidFill>
                <a:latin typeface="Calibri"/>
                <a:cs typeface="Calibri"/>
              </a:rPr>
              <a:t>DI </a:t>
            </a:r>
            <a:r>
              <a:rPr sz="1600" i="1" spc="-10" dirty="0">
                <a:solidFill>
                  <a:srgbClr val="D12229"/>
                </a:solidFill>
                <a:latin typeface="Calibri"/>
                <a:cs typeface="Calibri"/>
              </a:rPr>
              <a:t>EMERGENZA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7979" y="1383029"/>
            <a:ext cx="4676775" cy="248412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 algn="just">
              <a:lnSpc>
                <a:spcPct val="102800"/>
              </a:lnSpc>
              <a:spcBef>
                <a:spcPts val="65"/>
              </a:spcBef>
            </a:pPr>
            <a:r>
              <a:rPr sz="1000" i="1" spc="-10" dirty="0">
                <a:latin typeface="Calibri"/>
                <a:cs typeface="Calibri"/>
              </a:rPr>
              <a:t>Esistono </a:t>
            </a:r>
            <a:r>
              <a:rPr sz="1000" i="1" spc="-5" dirty="0">
                <a:latin typeface="Calibri"/>
                <a:cs typeface="Calibri"/>
              </a:rPr>
              <a:t>diversi </a:t>
            </a:r>
            <a:r>
              <a:rPr sz="1000" i="1" spc="-10" dirty="0">
                <a:latin typeface="Calibri"/>
                <a:cs typeface="Calibri"/>
              </a:rPr>
              <a:t>tipi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emergenze, emergenza da </a:t>
            </a:r>
            <a:r>
              <a:rPr sz="1000" i="1" spc="-10" dirty="0">
                <a:latin typeface="Calibri"/>
                <a:cs typeface="Calibri"/>
              </a:rPr>
              <a:t>arresto cardiorespiratorio, </a:t>
            </a:r>
            <a:r>
              <a:rPr sz="1000" i="1" spc="-5" dirty="0">
                <a:latin typeface="Calibri"/>
                <a:cs typeface="Calibri"/>
              </a:rPr>
              <a:t>emergenza </a:t>
            </a:r>
            <a:r>
              <a:rPr sz="1000" i="1" dirty="0">
                <a:latin typeface="Calibri"/>
                <a:cs typeface="Calibri"/>
              </a:rPr>
              <a:t>da 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rianimazione cardiopolmonare, emergenza </a:t>
            </a:r>
            <a:r>
              <a:rPr sz="1000" i="1" dirty="0">
                <a:latin typeface="Calibri"/>
                <a:cs typeface="Calibri"/>
              </a:rPr>
              <a:t>da </a:t>
            </a:r>
            <a:r>
              <a:rPr sz="1000" i="1" spc="-5" dirty="0">
                <a:latin typeface="Calibri"/>
                <a:cs typeface="Calibri"/>
              </a:rPr>
              <a:t>ostruzione delle vie aeree, emergenza </a:t>
            </a:r>
            <a:r>
              <a:rPr sz="1000" i="1" dirty="0">
                <a:latin typeface="Calibri"/>
                <a:cs typeface="Calibri"/>
              </a:rPr>
              <a:t>da 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trauma, emergenza </a:t>
            </a:r>
            <a:r>
              <a:rPr sz="1000" i="1" dirty="0">
                <a:latin typeface="Calibri"/>
                <a:cs typeface="Calibri"/>
              </a:rPr>
              <a:t>da </a:t>
            </a:r>
            <a:r>
              <a:rPr sz="1000" i="1" spc="-5" dirty="0">
                <a:latin typeface="Calibri"/>
                <a:cs typeface="Calibri"/>
              </a:rPr>
              <a:t>lesioni </a:t>
            </a:r>
            <a:r>
              <a:rPr sz="1000" i="1" dirty="0">
                <a:latin typeface="Calibri"/>
                <a:cs typeface="Calibri"/>
              </a:rPr>
              <a:t>da </a:t>
            </a:r>
            <a:r>
              <a:rPr sz="1000" i="1" spc="-5" dirty="0">
                <a:latin typeface="Calibri"/>
                <a:cs typeface="Calibri"/>
              </a:rPr>
              <a:t>caldo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da </a:t>
            </a:r>
            <a:r>
              <a:rPr sz="1000" i="1" spc="-10" dirty="0">
                <a:latin typeface="Calibri"/>
                <a:cs typeface="Calibri"/>
              </a:rPr>
              <a:t>freddo, </a:t>
            </a:r>
            <a:r>
              <a:rPr sz="1000" i="1" spc="-5" dirty="0">
                <a:latin typeface="Calibri"/>
                <a:cs typeface="Calibri"/>
              </a:rPr>
              <a:t>emergenza </a:t>
            </a:r>
            <a:r>
              <a:rPr sz="1000" i="1" dirty="0">
                <a:latin typeface="Calibri"/>
                <a:cs typeface="Calibri"/>
              </a:rPr>
              <a:t>da </a:t>
            </a:r>
            <a:r>
              <a:rPr sz="1000" i="1" spc="-5" dirty="0">
                <a:latin typeface="Calibri"/>
                <a:cs typeface="Calibri"/>
              </a:rPr>
              <a:t>folgorazione, emergen-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za</a:t>
            </a:r>
            <a:r>
              <a:rPr sz="1000" i="1" spc="18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da punture di </a:t>
            </a:r>
            <a:r>
              <a:rPr sz="1000" i="1" spc="-15" dirty="0">
                <a:latin typeface="Calibri"/>
                <a:cs typeface="Calibri"/>
              </a:rPr>
              <a:t>insetti</a:t>
            </a:r>
            <a:r>
              <a:rPr sz="1000" i="1" spc="19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morsi di animali, emergenza </a:t>
            </a:r>
            <a:r>
              <a:rPr sz="1000" i="1" dirty="0">
                <a:latin typeface="Calibri"/>
                <a:cs typeface="Calibri"/>
              </a:rPr>
              <a:t>da </a:t>
            </a:r>
            <a:r>
              <a:rPr sz="1000" i="1" spc="-10" dirty="0">
                <a:latin typeface="Calibri"/>
                <a:cs typeface="Calibri"/>
              </a:rPr>
              <a:t>intossicazione</a:t>
            </a:r>
            <a:r>
              <a:rPr sz="1000" i="1" spc="204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 agenti chimici </a:t>
            </a:r>
            <a:r>
              <a:rPr sz="1000" i="1" dirty="0">
                <a:latin typeface="Calibri"/>
                <a:cs typeface="Calibri"/>
              </a:rPr>
              <a:t> ed </a:t>
            </a:r>
            <a:r>
              <a:rPr sz="1000" i="1" spc="-5" dirty="0">
                <a:latin typeface="Calibri"/>
                <a:cs typeface="Calibri"/>
              </a:rPr>
              <a:t>emergenze</a:t>
            </a:r>
            <a:r>
              <a:rPr sz="1000" i="1" dirty="0">
                <a:latin typeface="Calibri"/>
                <a:cs typeface="Calibri"/>
              </a:rPr>
              <a:t> mediche. </a:t>
            </a:r>
            <a:r>
              <a:rPr sz="1000" i="1" spc="-15" dirty="0">
                <a:latin typeface="Calibri"/>
                <a:cs typeface="Calibri"/>
              </a:rPr>
              <a:t>Vediamo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cosa si </a:t>
            </a:r>
            <a:r>
              <a:rPr sz="1000" i="1" spc="-10" dirty="0">
                <a:latin typeface="Calibri"/>
                <a:cs typeface="Calibri"/>
              </a:rPr>
              <a:t>trattano</a:t>
            </a:r>
            <a:r>
              <a:rPr sz="1000" i="1" spc="204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come</a:t>
            </a:r>
            <a:r>
              <a:rPr sz="1000" i="1" spc="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 interviene</a:t>
            </a:r>
            <a:r>
              <a:rPr sz="1000" i="1" spc="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prestando il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primo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soccorso.</a:t>
            </a:r>
            <a:endParaRPr sz="1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000" i="1" spc="-15" dirty="0">
                <a:solidFill>
                  <a:srgbClr val="D12229"/>
                </a:solidFill>
                <a:latin typeface="Calibri"/>
                <a:cs typeface="Calibri"/>
              </a:rPr>
              <a:t>ARRESTO</a:t>
            </a:r>
            <a:r>
              <a:rPr sz="1000" i="1" spc="-4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5" dirty="0">
                <a:solidFill>
                  <a:srgbClr val="D12229"/>
                </a:solidFill>
                <a:latin typeface="Calibri"/>
                <a:cs typeface="Calibri"/>
              </a:rPr>
              <a:t>CARDIORESPIRATORIO</a:t>
            </a:r>
            <a:endParaRPr sz="1000" dirty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Si </a:t>
            </a:r>
            <a:r>
              <a:rPr sz="1000" i="1" spc="-15" dirty="0">
                <a:solidFill>
                  <a:srgbClr val="FF0000"/>
                </a:solidFill>
                <a:latin typeface="Calibri"/>
                <a:cs typeface="Calibri"/>
              </a:rPr>
              <a:t>tratta </a:t>
            </a:r>
            <a:r>
              <a:rPr sz="1000" i="1" dirty="0">
                <a:solidFill>
                  <a:srgbClr val="FF0000"/>
                </a:solidFill>
                <a:latin typeface="Calibri"/>
                <a:cs typeface="Calibri"/>
              </a:rPr>
              <a:t>di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una condizione in cui si presenta un’interruzione </a:t>
            </a:r>
            <a:r>
              <a:rPr sz="1000" i="1" spc="-20" dirty="0">
                <a:solidFill>
                  <a:srgbClr val="FF0000"/>
                </a:solidFill>
                <a:latin typeface="Calibri"/>
                <a:cs typeface="Calibri"/>
              </a:rPr>
              <a:t>dell’attività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cardiaca </a:t>
            </a:r>
            <a:r>
              <a:rPr sz="1000" i="1" dirty="0">
                <a:solidFill>
                  <a:srgbClr val="FF0000"/>
                </a:solidFill>
                <a:latin typeface="Calibri"/>
                <a:cs typeface="Calibri"/>
              </a:rPr>
              <a:t>e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respi- </a:t>
            </a:r>
            <a:r>
              <a:rPr sz="1000" i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FF0000"/>
                </a:solidFill>
                <a:latin typeface="Calibri"/>
                <a:cs typeface="Calibri"/>
              </a:rPr>
              <a:t>ratoria.</a:t>
            </a:r>
            <a:r>
              <a:rPr sz="1000" i="1" spc="20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Si presenta principalmente con la perdita </a:t>
            </a:r>
            <a:r>
              <a:rPr sz="1000" i="1" dirty="0">
                <a:solidFill>
                  <a:srgbClr val="FF0000"/>
                </a:solidFill>
                <a:latin typeface="Calibri"/>
                <a:cs typeface="Calibri"/>
              </a:rPr>
              <a:t>di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coscienza,</a:t>
            </a:r>
            <a:r>
              <a:rPr sz="1000" i="1" spc="2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con </a:t>
            </a:r>
            <a:r>
              <a:rPr sz="1000" i="1" spc="-10" dirty="0">
                <a:solidFill>
                  <a:srgbClr val="FF0000"/>
                </a:solidFill>
                <a:latin typeface="Calibri"/>
                <a:cs typeface="Calibri"/>
              </a:rPr>
              <a:t>difficoltà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respiratoria, </a:t>
            </a:r>
            <a:r>
              <a:rPr sz="1000" i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un </a:t>
            </a:r>
            <a:r>
              <a:rPr sz="1000" i="1" spc="-10" dirty="0">
                <a:solidFill>
                  <a:srgbClr val="FF0000"/>
                </a:solidFill>
                <a:latin typeface="Calibri"/>
                <a:cs typeface="Calibri"/>
              </a:rPr>
              <a:t>colorito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grigiastro </a:t>
            </a:r>
            <a:r>
              <a:rPr sz="1000" i="1" dirty="0">
                <a:solidFill>
                  <a:srgbClr val="FF0000"/>
                </a:solidFill>
                <a:latin typeface="Calibri"/>
                <a:cs typeface="Calibri"/>
              </a:rPr>
              <a:t>e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dolore </a:t>
            </a:r>
            <a:r>
              <a:rPr sz="1000" i="1" dirty="0">
                <a:solidFill>
                  <a:srgbClr val="FF0000"/>
                </a:solidFill>
                <a:latin typeface="Calibri"/>
                <a:cs typeface="Calibri"/>
              </a:rPr>
              <a:t>o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senso di oppressione </a:t>
            </a:r>
            <a:r>
              <a:rPr sz="1000" i="1" dirty="0">
                <a:solidFill>
                  <a:srgbClr val="FF0000"/>
                </a:solidFill>
                <a:latin typeface="Calibri"/>
                <a:cs typeface="Calibri"/>
              </a:rPr>
              <a:t>al </a:t>
            </a:r>
            <a:r>
              <a:rPr sz="1000" i="1" spc="-10" dirty="0">
                <a:solidFill>
                  <a:srgbClr val="FF0000"/>
                </a:solidFill>
                <a:latin typeface="Calibri"/>
                <a:cs typeface="Calibri"/>
              </a:rPr>
              <a:t>centro </a:t>
            </a:r>
            <a:r>
              <a:rPr sz="1000" i="1" dirty="0">
                <a:solidFill>
                  <a:srgbClr val="FF0000"/>
                </a:solidFill>
                <a:latin typeface="Calibri"/>
                <a:cs typeface="Calibri"/>
              </a:rPr>
              <a:t>del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torace. Non sempre </a:t>
            </a:r>
            <a:r>
              <a:rPr sz="1000" i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spc="-20" dirty="0">
                <a:solidFill>
                  <a:srgbClr val="FF0000"/>
                </a:solidFill>
                <a:latin typeface="Calibri"/>
                <a:cs typeface="Calibri"/>
              </a:rPr>
              <a:t>l’arresto </a:t>
            </a:r>
            <a:r>
              <a:rPr sz="1000" i="1" spc="-10" dirty="0">
                <a:solidFill>
                  <a:srgbClr val="FF0000"/>
                </a:solidFill>
                <a:latin typeface="Calibri"/>
                <a:cs typeface="Calibri"/>
              </a:rPr>
              <a:t>cardiaco </a:t>
            </a:r>
            <a:r>
              <a:rPr sz="1000" i="1" dirty="0">
                <a:solidFill>
                  <a:srgbClr val="FF0000"/>
                </a:solidFill>
                <a:latin typeface="Calibri"/>
                <a:cs typeface="Calibri"/>
              </a:rPr>
              <a:t>e </a:t>
            </a:r>
            <a:r>
              <a:rPr sz="1000" i="1" spc="-20" dirty="0">
                <a:solidFill>
                  <a:srgbClr val="FF0000"/>
                </a:solidFill>
                <a:latin typeface="Calibri"/>
                <a:cs typeface="Calibri"/>
              </a:rPr>
              <a:t>l’arresto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respiratorio avvengono insieme, possono </a:t>
            </a:r>
            <a:r>
              <a:rPr sz="1000" i="1" spc="-10" dirty="0">
                <a:solidFill>
                  <a:srgbClr val="FF0000"/>
                </a:solidFill>
                <a:latin typeface="Calibri"/>
                <a:cs typeface="Calibri"/>
              </a:rPr>
              <a:t>presentarsi </a:t>
            </a:r>
            <a:r>
              <a:rPr sz="1000" i="1" dirty="0">
                <a:solidFill>
                  <a:srgbClr val="FF0000"/>
                </a:solidFill>
                <a:latin typeface="Calibri"/>
                <a:cs typeface="Calibri"/>
              </a:rPr>
              <a:t>ad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in- </a:t>
            </a:r>
            <a:r>
              <a:rPr sz="1000" i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tervalli</a:t>
            </a:r>
            <a:r>
              <a:rPr sz="1000" i="1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(se</a:t>
            </a:r>
            <a:r>
              <a:rPr sz="1000" i="1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il</a:t>
            </a:r>
            <a:r>
              <a:rPr sz="1000" i="1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cuore</a:t>
            </a:r>
            <a:r>
              <a:rPr sz="1000" i="1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si</a:t>
            </a:r>
            <a:r>
              <a:rPr sz="1000" i="1" spc="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FF0000"/>
                </a:solidFill>
                <a:latin typeface="Calibri"/>
                <a:cs typeface="Calibri"/>
              </a:rPr>
              <a:t>ferma</a:t>
            </a:r>
            <a:r>
              <a:rPr sz="1000" i="1" spc="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1000" i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conseguenza</a:t>
            </a:r>
            <a:r>
              <a:rPr sz="1000" i="1" spc="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si</a:t>
            </a:r>
            <a:r>
              <a:rPr sz="1000" i="1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FF0000"/>
                </a:solidFill>
                <a:latin typeface="Calibri"/>
                <a:cs typeface="Calibri"/>
              </a:rPr>
              <a:t>ferma</a:t>
            </a:r>
            <a:r>
              <a:rPr sz="1000" i="1" spc="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anche</a:t>
            </a:r>
            <a:r>
              <a:rPr sz="1000" i="1" spc="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il</a:t>
            </a:r>
            <a:r>
              <a:rPr sz="1000" i="1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respiro</a:t>
            </a:r>
            <a:r>
              <a:rPr sz="1000" i="1" spc="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000" i="1" spc="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FF0000"/>
                </a:solidFill>
                <a:latin typeface="Calibri"/>
                <a:cs typeface="Calibri"/>
              </a:rPr>
              <a:t>viceversa).</a:t>
            </a:r>
            <a:r>
              <a:rPr sz="1000" i="1" spc="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spc="-20" dirty="0">
                <a:solidFill>
                  <a:srgbClr val="FF0000"/>
                </a:solidFill>
                <a:latin typeface="Calibri"/>
                <a:cs typeface="Calibri"/>
              </a:rPr>
              <a:t>L’assenza </a:t>
            </a:r>
            <a:r>
              <a:rPr sz="1000" i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1000" i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ossigeno</a:t>
            </a:r>
            <a:r>
              <a:rPr sz="1000" i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al</a:t>
            </a:r>
            <a:r>
              <a:rPr sz="1000" i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cervello </a:t>
            </a:r>
            <a:r>
              <a:rPr sz="1000" i="1" dirty="0">
                <a:solidFill>
                  <a:srgbClr val="FF0000"/>
                </a:solidFill>
                <a:latin typeface="Calibri"/>
                <a:cs typeface="Calibri"/>
              </a:rPr>
              <a:t>e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al</a:t>
            </a:r>
            <a:r>
              <a:rPr sz="1000" i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cuore</a:t>
            </a:r>
            <a:r>
              <a:rPr sz="1000" i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porta rapidamente</a:t>
            </a:r>
            <a:r>
              <a:rPr sz="1000" i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alla morte</a:t>
            </a:r>
            <a:r>
              <a:rPr sz="1000" i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se</a:t>
            </a:r>
            <a:r>
              <a:rPr sz="1000" i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non</a:t>
            </a:r>
            <a:r>
              <a:rPr sz="1000" i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si</a:t>
            </a:r>
            <a:r>
              <a:rPr sz="1000" i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interviene</a:t>
            </a:r>
            <a:r>
              <a:rPr sz="1000" i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subito.</a:t>
            </a:r>
            <a:endParaRPr sz="1000" dirty="0">
              <a:solidFill>
                <a:srgbClr val="FF0000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Come</a:t>
            </a:r>
            <a:r>
              <a:rPr sz="1000" i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FF0000"/>
                </a:solidFill>
                <a:latin typeface="Calibri"/>
                <a:cs typeface="Calibri"/>
              </a:rPr>
              <a:t>procedere:</a:t>
            </a:r>
            <a:endParaRPr sz="1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0679" y="3841750"/>
            <a:ext cx="63500" cy="328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ts val="1195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05180" y="3841750"/>
            <a:ext cx="4182745" cy="328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95"/>
              </a:lnSpc>
              <a:spcBef>
                <a:spcPts val="100"/>
              </a:spcBef>
            </a:pPr>
            <a:r>
              <a:rPr sz="1000" i="1" spc="-10" dirty="0">
                <a:latin typeface="Calibri"/>
                <a:cs typeface="Calibri"/>
              </a:rPr>
              <a:t>Avvertire </a:t>
            </a:r>
            <a:r>
              <a:rPr sz="1000" i="1" dirty="0">
                <a:latin typeface="Calibri"/>
                <a:cs typeface="Calibri"/>
              </a:rPr>
              <a:t>i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soccorsi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esterni.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spc="-15" dirty="0">
                <a:latin typeface="Calibri"/>
                <a:cs typeface="Calibri"/>
              </a:rPr>
              <a:t>Mettersi</a:t>
            </a:r>
            <a:r>
              <a:rPr sz="1000" i="1" spc="-5" dirty="0">
                <a:latin typeface="Calibri"/>
                <a:cs typeface="Calibri"/>
              </a:rPr>
              <a:t> in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ginocchio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ﬁanco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al </a:t>
            </a:r>
            <a:r>
              <a:rPr sz="1000" i="1" spc="-15" dirty="0">
                <a:latin typeface="Calibri"/>
                <a:cs typeface="Calibri"/>
              </a:rPr>
              <a:t>soggetto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assicurarsi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che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gambe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siano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alline-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7979" y="4145279"/>
            <a:ext cx="4678045" cy="2614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ate.</a:t>
            </a:r>
            <a:endParaRPr sz="1000">
              <a:latin typeface="Calibri"/>
              <a:cs typeface="Calibri"/>
            </a:endParaRPr>
          </a:p>
          <a:p>
            <a:pPr marL="12700" marR="5715" algn="just">
              <a:lnSpc>
                <a:spcPct val="100000"/>
              </a:lnSpc>
              <a:buClr>
                <a:srgbClr val="D12229"/>
              </a:buClr>
              <a:buChar char="•"/>
              <a:tabLst>
                <a:tab pos="471805" algn="l"/>
                <a:tab pos="472440" algn="l"/>
              </a:tabLst>
            </a:pPr>
            <a:r>
              <a:rPr sz="1000" i="1" spc="-10" dirty="0">
                <a:latin typeface="Calibri"/>
                <a:cs typeface="Calibri"/>
              </a:rPr>
              <a:t>Porre </a:t>
            </a:r>
            <a:r>
              <a:rPr sz="1000" i="1" spc="-5" dirty="0">
                <a:latin typeface="Calibri"/>
                <a:cs typeface="Calibri"/>
              </a:rPr>
              <a:t>il braccio dell’infortunato più vicino al </a:t>
            </a:r>
            <a:r>
              <a:rPr sz="1000" i="1" spc="-10" dirty="0">
                <a:latin typeface="Calibri"/>
                <a:cs typeface="Calibri"/>
              </a:rPr>
              <a:t>vostro </a:t>
            </a:r>
            <a:r>
              <a:rPr sz="1000" i="1" spc="-5" dirty="0">
                <a:latin typeface="Calibri"/>
                <a:cs typeface="Calibri"/>
              </a:rPr>
              <a:t>corpo in maniera </a:t>
            </a:r>
            <a:r>
              <a:rPr sz="1000" i="1" spc="-10" dirty="0">
                <a:latin typeface="Calibri"/>
                <a:cs typeface="Calibri"/>
              </a:rPr>
              <a:t>tale </a:t>
            </a:r>
            <a:r>
              <a:rPr sz="1000" i="1" spc="-5" dirty="0">
                <a:latin typeface="Calibri"/>
                <a:cs typeface="Calibri"/>
              </a:rPr>
              <a:t>da </a:t>
            </a:r>
            <a:r>
              <a:rPr sz="1000" i="1" spc="-15" dirty="0">
                <a:latin typeface="Calibri"/>
                <a:cs typeface="Calibri"/>
              </a:rPr>
              <a:t>for- 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mare </a:t>
            </a:r>
            <a:r>
              <a:rPr sz="1000" i="1" dirty="0">
                <a:latin typeface="Calibri"/>
                <a:cs typeface="Calibri"/>
              </a:rPr>
              <a:t>un </a:t>
            </a:r>
            <a:r>
              <a:rPr sz="1000" i="1" spc="-5" dirty="0">
                <a:latin typeface="Calibri"/>
                <a:cs typeface="Calibri"/>
              </a:rPr>
              <a:t>angolo </a:t>
            </a:r>
            <a:r>
              <a:rPr sz="1000" i="1" spc="-20" dirty="0">
                <a:latin typeface="Calibri"/>
                <a:cs typeface="Calibri"/>
              </a:rPr>
              <a:t>retto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 il corpo dello </a:t>
            </a:r>
            <a:r>
              <a:rPr sz="1000" i="1" spc="-15" dirty="0">
                <a:latin typeface="Calibri"/>
                <a:cs typeface="Calibri"/>
              </a:rPr>
              <a:t>stesso,</a:t>
            </a:r>
            <a:r>
              <a:rPr sz="1000" i="1" spc="19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piegando il gomito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rivolgendo il palmo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della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mano</a:t>
            </a:r>
            <a:r>
              <a:rPr sz="1000" i="1" spc="-5" dirty="0">
                <a:latin typeface="Calibri"/>
                <a:cs typeface="Calibri"/>
              </a:rPr>
              <a:t> verso </a:t>
            </a:r>
            <a:r>
              <a:rPr sz="1000" i="1" spc="-20" dirty="0">
                <a:latin typeface="Calibri"/>
                <a:cs typeface="Calibri"/>
              </a:rPr>
              <a:t>l’alto.</a:t>
            </a:r>
            <a:endParaRPr sz="1000">
              <a:latin typeface="Calibri"/>
              <a:cs typeface="Calibri"/>
            </a:endParaRPr>
          </a:p>
          <a:p>
            <a:pPr marL="12700" marR="13970">
              <a:lnSpc>
                <a:spcPct val="100000"/>
              </a:lnSpc>
              <a:buClr>
                <a:srgbClr val="D12229"/>
              </a:buClr>
              <a:buChar char="•"/>
              <a:tabLst>
                <a:tab pos="469265" algn="l"/>
                <a:tab pos="469900" algn="l"/>
              </a:tabLst>
            </a:pPr>
            <a:r>
              <a:rPr sz="1000" i="1" spc="-10" dirty="0">
                <a:latin typeface="Calibri"/>
                <a:cs typeface="Calibri"/>
              </a:rPr>
              <a:t>Porre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l‘altro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braccio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dell’infortunato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sul torace,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tenendo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palmo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propria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mano</a:t>
            </a:r>
            <a:r>
              <a:rPr sz="1000" i="1" spc="5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5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dorso</a:t>
            </a:r>
            <a:r>
              <a:rPr sz="1000" i="1" spc="5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della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mano</a:t>
            </a:r>
            <a:r>
              <a:rPr sz="1000" i="1" spc="5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dell’infortunato,</a:t>
            </a:r>
            <a:r>
              <a:rPr sz="1000" i="1" spc="5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poggiato</a:t>
            </a:r>
            <a:r>
              <a:rPr sz="1000" i="1" spc="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sulla</a:t>
            </a:r>
            <a:r>
              <a:rPr sz="1000" i="1" spc="6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rispettiva</a:t>
            </a:r>
            <a:r>
              <a:rPr sz="1000" i="1" spc="4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guancia</a:t>
            </a:r>
            <a:r>
              <a:rPr sz="1000" i="1" spc="5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opposta.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 </a:t>
            </a:r>
            <a:r>
              <a:rPr sz="1000" i="1" spc="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vostra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mano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libera,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afferrate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gamba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dell’infortunato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sul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lato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opposto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al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vostro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tirarla</a:t>
            </a:r>
            <a:r>
              <a:rPr sz="1000" i="1" spc="3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poco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sopra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ginocchio,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lasciando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che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piede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poggi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terra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tallone.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 </a:t>
            </a:r>
            <a:r>
              <a:rPr sz="1000" i="1" spc="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Girare </a:t>
            </a:r>
            <a:r>
              <a:rPr sz="1000" i="1" spc="-5" dirty="0">
                <a:latin typeface="Calibri"/>
                <a:cs typeface="Calibri"/>
              </a:rPr>
              <a:t>l’infortunato sul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ﬁanco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verso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sé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stessi.</a:t>
            </a:r>
            <a:endParaRPr sz="1000">
              <a:latin typeface="Calibri"/>
              <a:cs typeface="Calibri"/>
            </a:endParaRPr>
          </a:p>
          <a:p>
            <a:pPr marL="12700" marR="86360">
              <a:lnSpc>
                <a:spcPct val="100000"/>
              </a:lnSpc>
              <a:buClr>
                <a:srgbClr val="D12229"/>
              </a:buClr>
              <a:buChar char="•"/>
              <a:tabLst>
                <a:tab pos="469265" algn="l"/>
                <a:tab pos="469900" algn="l"/>
              </a:tabLst>
            </a:pPr>
            <a:r>
              <a:rPr sz="1000" i="1" spc="-10" dirty="0">
                <a:latin typeface="Calibri"/>
                <a:cs typeface="Calibri"/>
              </a:rPr>
              <a:t>Porre</a:t>
            </a:r>
            <a:r>
              <a:rPr sz="1000" i="1" spc="-5" dirty="0">
                <a:latin typeface="Calibri"/>
                <a:cs typeface="Calibri"/>
              </a:rPr>
              <a:t> la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gamba </a:t>
            </a:r>
            <a:r>
              <a:rPr sz="1000" i="1" spc="-10" dirty="0">
                <a:latin typeface="Calibri"/>
                <a:cs typeface="Calibri"/>
              </a:rPr>
              <a:t>affinché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l’anca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ginocchio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piegati </a:t>
            </a:r>
            <a:r>
              <a:rPr sz="1000" i="1" spc="-10" dirty="0">
                <a:latin typeface="Calibri"/>
                <a:cs typeface="Calibri"/>
              </a:rPr>
              <a:t>formino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un</a:t>
            </a:r>
            <a:r>
              <a:rPr sz="1000" i="1" spc="-5" dirty="0">
                <a:latin typeface="Calibri"/>
                <a:cs typeface="Calibri"/>
              </a:rPr>
              <a:t> angolo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retto.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 </a:t>
            </a:r>
            <a:r>
              <a:rPr sz="1000" i="1" spc="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Allungare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testa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dell’infortunato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all’indietro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controllando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che </a:t>
            </a: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vie aeree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ripren- dano il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funzionamento.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RIANIMAZIONE</a:t>
            </a:r>
            <a:r>
              <a:rPr sz="1000" i="1" spc="-1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CARDIOPOLMONARE</a:t>
            </a:r>
            <a:endParaRPr sz="10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1000" i="1" spc="-10" dirty="0">
                <a:latin typeface="Calibri"/>
                <a:cs typeface="Calibri"/>
              </a:rPr>
              <a:t>Questa </a:t>
            </a:r>
            <a:r>
              <a:rPr sz="1000" i="1" spc="-5" dirty="0">
                <a:latin typeface="Calibri"/>
                <a:cs typeface="Calibri"/>
              </a:rPr>
              <a:t>manovra si </a:t>
            </a:r>
            <a:r>
              <a:rPr sz="1000" i="1" spc="-10" dirty="0">
                <a:latin typeface="Calibri"/>
                <a:cs typeface="Calibri"/>
              </a:rPr>
              <a:t>pratica </a:t>
            </a:r>
            <a:r>
              <a:rPr sz="1000" i="1" spc="-5" dirty="0">
                <a:latin typeface="Calibri"/>
                <a:cs typeface="Calibri"/>
              </a:rPr>
              <a:t>con </a:t>
            </a:r>
            <a:r>
              <a:rPr sz="1000" i="1" spc="-10" dirty="0">
                <a:latin typeface="Calibri"/>
                <a:cs typeface="Calibri"/>
              </a:rPr>
              <a:t>l’infortunato </a:t>
            </a:r>
            <a:r>
              <a:rPr sz="1000" i="1" dirty="0">
                <a:latin typeface="Calibri"/>
                <a:cs typeface="Calibri"/>
              </a:rPr>
              <a:t>a </a:t>
            </a:r>
            <a:r>
              <a:rPr sz="1000" i="1" spc="-5" dirty="0">
                <a:latin typeface="Calibri"/>
                <a:cs typeface="Calibri"/>
              </a:rPr>
              <a:t>pancia in su, </a:t>
            </a:r>
            <a:r>
              <a:rPr sz="1000" i="1" spc="-10" dirty="0">
                <a:latin typeface="Calibri"/>
                <a:cs typeface="Calibri"/>
              </a:rPr>
              <a:t>disteso </a:t>
            </a:r>
            <a:r>
              <a:rPr sz="1000" i="1" spc="-5" dirty="0">
                <a:latin typeface="Calibri"/>
                <a:cs typeface="Calibri"/>
              </a:rPr>
              <a:t>su un piano rigido. </a:t>
            </a:r>
            <a:r>
              <a:rPr sz="1000" i="1" spc="-10" dirty="0">
                <a:latin typeface="Calibri"/>
                <a:cs typeface="Calibri"/>
              </a:rPr>
              <a:t>Per 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metterla </a:t>
            </a:r>
            <a:r>
              <a:rPr sz="1000" i="1" spc="-5" dirty="0">
                <a:latin typeface="Calibri"/>
                <a:cs typeface="Calibri"/>
              </a:rPr>
              <a:t>in </a:t>
            </a:r>
            <a:r>
              <a:rPr sz="1000" i="1" spc="-10" dirty="0">
                <a:latin typeface="Calibri"/>
                <a:cs typeface="Calibri"/>
              </a:rPr>
              <a:t>pratica </a:t>
            </a:r>
            <a:r>
              <a:rPr sz="1000" i="1" spc="-5" dirty="0">
                <a:latin typeface="Calibri"/>
                <a:cs typeface="Calibri"/>
              </a:rPr>
              <a:t>bisogna </a:t>
            </a:r>
            <a:r>
              <a:rPr sz="1000" i="1" spc="-10" dirty="0">
                <a:latin typeface="Calibri"/>
                <a:cs typeface="Calibri"/>
              </a:rPr>
              <a:t>scoprire </a:t>
            </a:r>
            <a:r>
              <a:rPr sz="1000" i="1" spc="-5" dirty="0">
                <a:latin typeface="Calibri"/>
                <a:cs typeface="Calibri"/>
              </a:rPr>
              <a:t>il torace. Esistono </a:t>
            </a:r>
            <a:r>
              <a:rPr sz="1000" i="1" spc="-15" dirty="0">
                <a:latin typeface="Calibri"/>
                <a:cs typeface="Calibri"/>
              </a:rPr>
              <a:t>differenti </a:t>
            </a:r>
            <a:r>
              <a:rPr sz="1000" i="1" spc="-5" dirty="0">
                <a:latin typeface="Calibri"/>
                <a:cs typeface="Calibri"/>
              </a:rPr>
              <a:t>tecniche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rianimazione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cardiopolmonare, vediamole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insieme.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3700" y="6929119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 MT"/>
                <a:cs typeface="Arial MT"/>
              </a:rPr>
              <a:t>6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700270" y="6906296"/>
            <a:ext cx="330200" cy="336550"/>
            <a:chOff x="4700270" y="6906296"/>
            <a:chExt cx="330200" cy="336550"/>
          </a:xfrm>
        </p:grpSpPr>
        <p:sp>
          <p:nvSpPr>
            <p:cNvPr id="3" name="object 3"/>
            <p:cNvSpPr/>
            <p:nvPr/>
          </p:nvSpPr>
          <p:spPr>
            <a:xfrm>
              <a:off x="4707890" y="6917690"/>
              <a:ext cx="314960" cy="313690"/>
            </a:xfrm>
            <a:custGeom>
              <a:avLst/>
              <a:gdLst/>
              <a:ahLst/>
              <a:cxnLst/>
              <a:rect l="l" t="t" r="r" b="b"/>
              <a:pathLst>
                <a:path w="314960" h="313690">
                  <a:moveTo>
                    <a:pt x="157480" y="0"/>
                  </a:moveTo>
                  <a:lnTo>
                    <a:pt x="107939" y="7955"/>
                  </a:lnTo>
                  <a:lnTo>
                    <a:pt x="64739" y="30114"/>
                  </a:lnTo>
                  <a:lnTo>
                    <a:pt x="30561" y="63916"/>
                  </a:lnTo>
                  <a:lnTo>
                    <a:pt x="8087" y="106801"/>
                  </a:lnTo>
                  <a:lnTo>
                    <a:pt x="0" y="156209"/>
                  </a:lnTo>
                  <a:lnTo>
                    <a:pt x="8087" y="206237"/>
                  </a:lnTo>
                  <a:lnTo>
                    <a:pt x="30561" y="249499"/>
                  </a:lnTo>
                  <a:lnTo>
                    <a:pt x="64739" y="283494"/>
                  </a:lnTo>
                  <a:lnTo>
                    <a:pt x="107939" y="305724"/>
                  </a:lnTo>
                  <a:lnTo>
                    <a:pt x="157480" y="313689"/>
                  </a:lnTo>
                  <a:lnTo>
                    <a:pt x="207507" y="305724"/>
                  </a:lnTo>
                  <a:lnTo>
                    <a:pt x="250769" y="283494"/>
                  </a:lnTo>
                  <a:lnTo>
                    <a:pt x="284764" y="249499"/>
                  </a:lnTo>
                  <a:lnTo>
                    <a:pt x="306994" y="206237"/>
                  </a:lnTo>
                  <a:lnTo>
                    <a:pt x="314960" y="156209"/>
                  </a:lnTo>
                  <a:lnTo>
                    <a:pt x="306994" y="106801"/>
                  </a:lnTo>
                  <a:lnTo>
                    <a:pt x="284764" y="63916"/>
                  </a:lnTo>
                  <a:lnTo>
                    <a:pt x="250769" y="30114"/>
                  </a:lnTo>
                  <a:lnTo>
                    <a:pt x="207507" y="7955"/>
                  </a:lnTo>
                  <a:lnTo>
                    <a:pt x="157480" y="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707890" y="6917690"/>
              <a:ext cx="314960" cy="313690"/>
            </a:xfrm>
            <a:custGeom>
              <a:avLst/>
              <a:gdLst/>
              <a:ahLst/>
              <a:cxnLst/>
              <a:rect l="l" t="t" r="r" b="b"/>
              <a:pathLst>
                <a:path w="314960" h="313690">
                  <a:moveTo>
                    <a:pt x="314960" y="156209"/>
                  </a:moveTo>
                  <a:lnTo>
                    <a:pt x="306994" y="206237"/>
                  </a:lnTo>
                  <a:lnTo>
                    <a:pt x="284764" y="249499"/>
                  </a:lnTo>
                  <a:lnTo>
                    <a:pt x="250769" y="283494"/>
                  </a:lnTo>
                  <a:lnTo>
                    <a:pt x="207507" y="305724"/>
                  </a:lnTo>
                  <a:lnTo>
                    <a:pt x="157480" y="313689"/>
                  </a:lnTo>
                  <a:lnTo>
                    <a:pt x="107939" y="305724"/>
                  </a:lnTo>
                  <a:lnTo>
                    <a:pt x="64739" y="283494"/>
                  </a:lnTo>
                  <a:lnTo>
                    <a:pt x="30561" y="249499"/>
                  </a:lnTo>
                  <a:lnTo>
                    <a:pt x="8087" y="206237"/>
                  </a:lnTo>
                  <a:lnTo>
                    <a:pt x="0" y="156209"/>
                  </a:lnTo>
                  <a:lnTo>
                    <a:pt x="8087" y="106801"/>
                  </a:lnTo>
                  <a:lnTo>
                    <a:pt x="30561" y="63916"/>
                  </a:lnTo>
                  <a:lnTo>
                    <a:pt x="64739" y="30114"/>
                  </a:lnTo>
                  <a:lnTo>
                    <a:pt x="107939" y="7955"/>
                  </a:lnTo>
                  <a:lnTo>
                    <a:pt x="157480" y="0"/>
                  </a:lnTo>
                  <a:lnTo>
                    <a:pt x="207507" y="7955"/>
                  </a:lnTo>
                  <a:lnTo>
                    <a:pt x="250769" y="30114"/>
                  </a:lnTo>
                  <a:lnTo>
                    <a:pt x="284764" y="63916"/>
                  </a:lnTo>
                  <a:lnTo>
                    <a:pt x="306994" y="106801"/>
                  </a:lnTo>
                  <a:lnTo>
                    <a:pt x="314960" y="156209"/>
                  </a:lnTo>
                  <a:close/>
                </a:path>
                <a:path w="314960" h="313690">
                  <a:moveTo>
                    <a:pt x="0" y="0"/>
                  </a:moveTo>
                  <a:lnTo>
                    <a:pt x="0" y="0"/>
                  </a:lnTo>
                </a:path>
                <a:path w="314960" h="313690">
                  <a:moveTo>
                    <a:pt x="314960" y="313689"/>
                  </a:moveTo>
                  <a:lnTo>
                    <a:pt x="314960" y="313689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700270" y="6910070"/>
              <a:ext cx="330200" cy="328930"/>
            </a:xfrm>
            <a:custGeom>
              <a:avLst/>
              <a:gdLst/>
              <a:ahLst/>
              <a:cxnLst/>
              <a:rect l="l" t="t" r="r" b="b"/>
              <a:pathLst>
                <a:path w="330200" h="328929">
                  <a:moveTo>
                    <a:pt x="322579" y="163829"/>
                  </a:moveTo>
                  <a:lnTo>
                    <a:pt x="314614" y="213370"/>
                  </a:lnTo>
                  <a:lnTo>
                    <a:pt x="292384" y="256570"/>
                  </a:lnTo>
                  <a:lnTo>
                    <a:pt x="258389" y="290748"/>
                  </a:lnTo>
                  <a:lnTo>
                    <a:pt x="215127" y="313222"/>
                  </a:lnTo>
                  <a:lnTo>
                    <a:pt x="165100" y="321309"/>
                  </a:lnTo>
                  <a:lnTo>
                    <a:pt x="115559" y="313222"/>
                  </a:lnTo>
                  <a:lnTo>
                    <a:pt x="72359" y="290748"/>
                  </a:lnTo>
                  <a:lnTo>
                    <a:pt x="38181" y="256570"/>
                  </a:lnTo>
                  <a:lnTo>
                    <a:pt x="15707" y="213370"/>
                  </a:lnTo>
                  <a:lnTo>
                    <a:pt x="7619" y="163829"/>
                  </a:lnTo>
                  <a:lnTo>
                    <a:pt x="15707" y="114289"/>
                  </a:lnTo>
                  <a:lnTo>
                    <a:pt x="38181" y="71089"/>
                  </a:lnTo>
                  <a:lnTo>
                    <a:pt x="72359" y="36911"/>
                  </a:lnTo>
                  <a:lnTo>
                    <a:pt x="115559" y="14437"/>
                  </a:lnTo>
                  <a:lnTo>
                    <a:pt x="165100" y="6349"/>
                  </a:lnTo>
                  <a:lnTo>
                    <a:pt x="215127" y="14437"/>
                  </a:lnTo>
                  <a:lnTo>
                    <a:pt x="258389" y="36911"/>
                  </a:lnTo>
                  <a:lnTo>
                    <a:pt x="292384" y="71089"/>
                  </a:lnTo>
                  <a:lnTo>
                    <a:pt x="314614" y="114289"/>
                  </a:lnTo>
                  <a:lnTo>
                    <a:pt x="322579" y="163829"/>
                  </a:lnTo>
                  <a:close/>
                </a:path>
                <a:path w="330200" h="328929">
                  <a:moveTo>
                    <a:pt x="0" y="0"/>
                  </a:moveTo>
                  <a:lnTo>
                    <a:pt x="0" y="0"/>
                  </a:lnTo>
                </a:path>
                <a:path w="330200" h="328929">
                  <a:moveTo>
                    <a:pt x="330200" y="328929"/>
                  </a:moveTo>
                  <a:lnTo>
                    <a:pt x="330200" y="328929"/>
                  </a:lnTo>
                </a:path>
              </a:pathLst>
            </a:custGeom>
            <a:ln w="7547">
              <a:solidFill>
                <a:srgbClr val="EC1C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0" y="975360"/>
            <a:ext cx="5334000" cy="147320"/>
            <a:chOff x="0" y="975360"/>
            <a:chExt cx="5334000" cy="147320"/>
          </a:xfrm>
        </p:grpSpPr>
        <p:sp>
          <p:nvSpPr>
            <p:cNvPr id="7" name="object 7"/>
            <p:cNvSpPr/>
            <p:nvPr/>
          </p:nvSpPr>
          <p:spPr>
            <a:xfrm>
              <a:off x="0" y="975360"/>
              <a:ext cx="2540" cy="146050"/>
            </a:xfrm>
            <a:custGeom>
              <a:avLst/>
              <a:gdLst/>
              <a:ahLst/>
              <a:cxnLst/>
              <a:rect l="l" t="t" r="r" b="b"/>
              <a:pathLst>
                <a:path w="2540" h="146050">
                  <a:moveTo>
                    <a:pt x="0" y="146050"/>
                  </a:moveTo>
                  <a:lnTo>
                    <a:pt x="2540" y="14605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4605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975360"/>
              <a:ext cx="2540" cy="147320"/>
            </a:xfrm>
            <a:custGeom>
              <a:avLst/>
              <a:gdLst/>
              <a:ahLst/>
              <a:cxnLst/>
              <a:rect l="l" t="t" r="r" b="b"/>
              <a:pathLst>
                <a:path w="2540" h="147319">
                  <a:moveTo>
                    <a:pt x="0" y="146050"/>
                  </a:moveTo>
                  <a:lnTo>
                    <a:pt x="2540" y="14605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46050"/>
                  </a:lnTo>
                  <a:close/>
                </a:path>
                <a:path w="2540" h="147319">
                  <a:moveTo>
                    <a:pt x="0" y="0"/>
                  </a:moveTo>
                  <a:lnTo>
                    <a:pt x="0" y="0"/>
                  </a:lnTo>
                </a:path>
                <a:path w="2540" h="147319">
                  <a:moveTo>
                    <a:pt x="2540" y="147320"/>
                  </a:moveTo>
                  <a:lnTo>
                    <a:pt x="2540" y="14732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350" y="975360"/>
              <a:ext cx="5327650" cy="146050"/>
            </a:xfrm>
            <a:custGeom>
              <a:avLst/>
              <a:gdLst/>
              <a:ahLst/>
              <a:cxnLst/>
              <a:rect l="l" t="t" r="r" b="b"/>
              <a:pathLst>
                <a:path w="5327650" h="146050">
                  <a:moveTo>
                    <a:pt x="0" y="146050"/>
                  </a:moveTo>
                  <a:lnTo>
                    <a:pt x="5327650" y="146050"/>
                  </a:lnTo>
                  <a:lnTo>
                    <a:pt x="5327650" y="0"/>
                  </a:lnTo>
                  <a:lnTo>
                    <a:pt x="0" y="0"/>
                  </a:lnTo>
                  <a:lnTo>
                    <a:pt x="0" y="146050"/>
                  </a:lnTo>
                  <a:close/>
                </a:path>
              </a:pathLst>
            </a:custGeom>
            <a:solidFill>
              <a:srgbClr val="BD1D2C">
                <a:alpha val="6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350" y="975360"/>
              <a:ext cx="5327650" cy="147320"/>
            </a:xfrm>
            <a:custGeom>
              <a:avLst/>
              <a:gdLst/>
              <a:ahLst/>
              <a:cxnLst/>
              <a:rect l="l" t="t" r="r" b="b"/>
              <a:pathLst>
                <a:path w="5327650" h="147319">
                  <a:moveTo>
                    <a:pt x="0" y="146050"/>
                  </a:moveTo>
                  <a:lnTo>
                    <a:pt x="5327650" y="146050"/>
                  </a:lnTo>
                  <a:lnTo>
                    <a:pt x="5327650" y="0"/>
                  </a:lnTo>
                  <a:lnTo>
                    <a:pt x="0" y="0"/>
                  </a:lnTo>
                  <a:lnTo>
                    <a:pt x="0" y="146050"/>
                  </a:lnTo>
                  <a:close/>
                </a:path>
                <a:path w="5327650" h="147319">
                  <a:moveTo>
                    <a:pt x="0" y="0"/>
                  </a:moveTo>
                  <a:lnTo>
                    <a:pt x="0" y="0"/>
                  </a:lnTo>
                </a:path>
                <a:path w="5327650" h="147319">
                  <a:moveTo>
                    <a:pt x="5327650" y="147320"/>
                  </a:moveTo>
                  <a:lnTo>
                    <a:pt x="5327650" y="147320"/>
                  </a:lnTo>
                </a:path>
              </a:pathLst>
            </a:custGeom>
            <a:ln w="3175">
              <a:solidFill>
                <a:srgbClr val="BD1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46709" y="1404620"/>
            <a:ext cx="22409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COMPRESSIONI</a:t>
            </a:r>
            <a:r>
              <a:rPr sz="1000" i="1" spc="-2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TORACICHE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ESTERNE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(CTE):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6709" y="1557020"/>
            <a:ext cx="88900" cy="938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3909" y="1557020"/>
            <a:ext cx="4112260" cy="938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Inginocchiarsi</a:t>
            </a:r>
            <a:r>
              <a:rPr sz="1000" i="1" spc="-2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5" dirty="0">
                <a:latin typeface="Calibri"/>
                <a:cs typeface="Calibri"/>
              </a:rPr>
              <a:t> ﬁanco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dell’infortunato.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i="1" spc="-25" dirty="0">
                <a:latin typeface="Calibri"/>
                <a:cs typeface="Calibri"/>
              </a:rPr>
              <a:t>Tenere</a:t>
            </a:r>
            <a:r>
              <a:rPr sz="1000" i="1" spc="-5" dirty="0">
                <a:latin typeface="Calibri"/>
                <a:cs typeface="Calibri"/>
              </a:rPr>
              <a:t> 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braccia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dritte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torace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i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gomiti </a:t>
            </a:r>
            <a:r>
              <a:rPr sz="1000" i="1" spc="-10" dirty="0">
                <a:latin typeface="Calibri"/>
                <a:cs typeface="Calibri"/>
              </a:rPr>
              <a:t>rigidi.</a:t>
            </a:r>
            <a:endParaRPr sz="1000">
              <a:latin typeface="Calibri"/>
              <a:cs typeface="Calibri"/>
            </a:endParaRPr>
          </a:p>
          <a:p>
            <a:pPr marL="12700" marR="744855">
              <a:lnSpc>
                <a:spcPts val="1200"/>
              </a:lnSpc>
              <a:spcBef>
                <a:spcPts val="35"/>
              </a:spcBef>
            </a:pPr>
            <a:r>
              <a:rPr sz="1000" i="1" spc="-10" dirty="0">
                <a:latin typeface="Calibri"/>
                <a:cs typeface="Calibri"/>
              </a:rPr>
              <a:t>Porre </a:t>
            </a:r>
            <a:r>
              <a:rPr sz="1000" i="1" dirty="0">
                <a:latin typeface="Calibri"/>
                <a:cs typeface="Calibri"/>
              </a:rPr>
              <a:t>una </a:t>
            </a:r>
            <a:r>
              <a:rPr sz="1000" i="1" spc="-5" dirty="0">
                <a:latin typeface="Calibri"/>
                <a:cs typeface="Calibri"/>
              </a:rPr>
              <a:t>mano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centro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torace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(metà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inferiore dello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sterno). </a:t>
            </a:r>
            <a:r>
              <a:rPr sz="1000" i="1" spc="-2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Posizionare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l’altra</a:t>
            </a:r>
            <a:r>
              <a:rPr sz="1000" i="1" spc="-5" dirty="0">
                <a:latin typeface="Calibri"/>
                <a:cs typeface="Calibri"/>
              </a:rPr>
              <a:t> mano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sopra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intrecciare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dita.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60"/>
              </a:lnSpc>
            </a:pPr>
            <a:r>
              <a:rPr sz="1000" i="1" spc="-5" dirty="0">
                <a:latin typeface="Calibri"/>
                <a:cs typeface="Calibri"/>
              </a:rPr>
              <a:t>Iniziare comprimendo</a:t>
            </a:r>
            <a:r>
              <a:rPr sz="1000" i="1" dirty="0">
                <a:latin typeface="Calibri"/>
                <a:cs typeface="Calibri"/>
              </a:rPr>
              <a:t> per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30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volte </a:t>
            </a:r>
            <a:r>
              <a:rPr sz="1000" i="1" dirty="0">
                <a:latin typeface="Calibri"/>
                <a:cs typeface="Calibri"/>
              </a:rPr>
              <a:t>(non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comprimere più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5/6 </a:t>
            </a:r>
            <a:r>
              <a:rPr sz="1000" i="1" dirty="0">
                <a:latin typeface="Calibri"/>
                <a:cs typeface="Calibri"/>
              </a:rPr>
              <a:t>cm).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Rilasciare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completamente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 </a:t>
            </a:r>
            <a:r>
              <a:rPr sz="1000" i="1" spc="-10" dirty="0">
                <a:latin typeface="Calibri"/>
                <a:cs typeface="Calibri"/>
              </a:rPr>
              <a:t>torace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dopo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ogni </a:t>
            </a:r>
            <a:r>
              <a:rPr sz="1000" i="1" spc="-5" dirty="0">
                <a:latin typeface="Calibri"/>
                <a:cs typeface="Calibri"/>
              </a:rPr>
              <a:t>compressione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senza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però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staccare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6709" y="2470150"/>
            <a:ext cx="9817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mani</a:t>
            </a:r>
            <a:r>
              <a:rPr sz="1000" i="1" spc="-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dal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torace.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9409" y="2622550"/>
            <a:ext cx="635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03909" y="2622550"/>
            <a:ext cx="41821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Compressioni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rilasciamento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devono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avere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stessa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durata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tempo.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spc="10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compressioni</a:t>
            </a:r>
            <a:r>
              <a:rPr sz="1000" i="1" spc="9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sul</a:t>
            </a:r>
            <a:r>
              <a:rPr sz="1000" i="1" spc="9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torace</a:t>
            </a:r>
            <a:r>
              <a:rPr sz="1000" i="1" spc="10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devono</a:t>
            </a:r>
            <a:r>
              <a:rPr sz="1000" i="1" spc="10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essere</a:t>
            </a:r>
            <a:r>
              <a:rPr sz="1000" i="1" spc="10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almeno</a:t>
            </a:r>
            <a:r>
              <a:rPr sz="1000" i="1" spc="10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100</a:t>
            </a:r>
            <a:r>
              <a:rPr sz="1000" i="1" spc="9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al</a:t>
            </a:r>
            <a:r>
              <a:rPr sz="1000" i="1" spc="9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minuto</a:t>
            </a:r>
            <a:r>
              <a:rPr sz="1000" i="1" spc="1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</a:t>
            </a:r>
            <a:r>
              <a:rPr sz="1000" i="1" spc="10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non</a:t>
            </a:r>
            <a:r>
              <a:rPr sz="1000" i="1" spc="10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più</a:t>
            </a:r>
            <a:r>
              <a:rPr sz="1000" i="1" spc="10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di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6709" y="2927350"/>
            <a:ext cx="4618990" cy="938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120.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 marL="12700" marR="5080">
              <a:lnSpc>
                <a:spcPct val="109200"/>
              </a:lnSpc>
            </a:pPr>
            <a:r>
              <a:rPr sz="1000" i="1" spc="-10" dirty="0">
                <a:latin typeface="Calibri"/>
                <a:cs typeface="Calibri"/>
              </a:rPr>
              <a:t>APERTURA</a:t>
            </a:r>
            <a:r>
              <a:rPr sz="1000" i="1" spc="8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DELLE</a:t>
            </a:r>
            <a:r>
              <a:rPr sz="1000" i="1" spc="9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VIE</a:t>
            </a:r>
            <a:r>
              <a:rPr sz="1000" i="1" spc="8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AEREE</a:t>
            </a:r>
            <a:r>
              <a:rPr sz="1000" i="1" spc="9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(DOPO</a:t>
            </a:r>
            <a:r>
              <a:rPr sz="1000" i="1" spc="85" dirty="0">
                <a:latin typeface="Calibri"/>
                <a:cs typeface="Calibri"/>
              </a:rPr>
              <a:t> </a:t>
            </a:r>
            <a:r>
              <a:rPr sz="1000" i="1" spc="-30" dirty="0">
                <a:latin typeface="Calibri"/>
                <a:cs typeface="Calibri"/>
              </a:rPr>
              <a:t>AVER</a:t>
            </a:r>
            <a:r>
              <a:rPr sz="1000" i="1" spc="7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ESEGUITO</a:t>
            </a:r>
            <a:r>
              <a:rPr sz="1000" i="1" spc="7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spc="9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PRIME</a:t>
            </a:r>
            <a:r>
              <a:rPr sz="1000" i="1" spc="8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30</a:t>
            </a:r>
            <a:r>
              <a:rPr sz="1000" i="1" spc="8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CTE</a:t>
            </a:r>
            <a:r>
              <a:rPr sz="1000" i="1" spc="9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8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SOCCORRITORE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DEVE LIBERARE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VIE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AEREE):</a:t>
            </a:r>
            <a:endParaRPr sz="1000">
              <a:latin typeface="Calibri"/>
              <a:cs typeface="Calibri"/>
            </a:endParaRPr>
          </a:p>
          <a:p>
            <a:pPr marL="12700" marR="417195">
              <a:lnSpc>
                <a:spcPts val="1200"/>
              </a:lnSpc>
              <a:spcBef>
                <a:spcPts val="30"/>
              </a:spcBef>
              <a:buClr>
                <a:srgbClr val="D12229"/>
              </a:buClr>
              <a:buChar char="•"/>
              <a:tabLst>
                <a:tab pos="469265" algn="l"/>
                <a:tab pos="469900" algn="l"/>
              </a:tabLst>
            </a:pPr>
            <a:r>
              <a:rPr sz="1000" i="1" spc="-10" dirty="0">
                <a:latin typeface="Calibri"/>
                <a:cs typeface="Calibri"/>
              </a:rPr>
              <a:t>Porre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una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mano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sul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fronte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dell’infortunato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due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dita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dell’altra</a:t>
            </a:r>
            <a:r>
              <a:rPr sz="1000" i="1" dirty="0">
                <a:latin typeface="Calibri"/>
                <a:cs typeface="Calibri"/>
              </a:rPr>
              <a:t> mano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sollevare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viso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dalla mandibola.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6709" y="3840479"/>
            <a:ext cx="88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03909" y="3840479"/>
            <a:ext cx="42144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Aprire la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bocca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dell’infortunato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controllare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cavità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orale.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svuotamento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6709" y="3992879"/>
            <a:ext cx="4678045" cy="1548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10" dirty="0">
                <a:latin typeface="Calibri"/>
                <a:cs typeface="Calibri"/>
              </a:rPr>
              <a:t>cavità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orale</a:t>
            </a:r>
            <a:r>
              <a:rPr sz="1000" i="1" dirty="0">
                <a:latin typeface="Calibri"/>
                <a:cs typeface="Calibri"/>
              </a:rPr>
              <a:t> va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effettuato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solo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caso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presenza</a:t>
            </a:r>
            <a:r>
              <a:rPr sz="1000" i="1" dirty="0">
                <a:latin typeface="Calibri"/>
                <a:cs typeface="Calibri"/>
              </a:rPr>
              <a:t> di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un </a:t>
            </a:r>
            <a:r>
              <a:rPr sz="1000" i="1" spc="-5" dirty="0">
                <a:latin typeface="Calibri"/>
                <a:cs typeface="Calibri"/>
              </a:rPr>
              <a:t>corpo estraneo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all’interno.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12700" marR="3814445">
              <a:lnSpc>
                <a:spcPct val="100000"/>
              </a:lnSpc>
            </a:pP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VENTILAZIONE 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BOCCA</a:t>
            </a:r>
            <a:r>
              <a:rPr sz="1000" i="1" spc="-4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</a:t>
            </a:r>
            <a:r>
              <a:rPr sz="1000" i="1" spc="-4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BOCCA</a:t>
            </a:r>
            <a:endParaRPr sz="1000">
              <a:latin typeface="Calibri"/>
              <a:cs typeface="Calibri"/>
            </a:endParaRPr>
          </a:p>
          <a:p>
            <a:pPr marL="12700" marR="5715" algn="just">
              <a:lnSpc>
                <a:spcPct val="100000"/>
              </a:lnSpc>
              <a:buClr>
                <a:srgbClr val="D12229"/>
              </a:buClr>
              <a:buChar char="•"/>
              <a:tabLst>
                <a:tab pos="492125" algn="l"/>
                <a:tab pos="492759" algn="l"/>
              </a:tabLst>
            </a:pPr>
            <a:r>
              <a:rPr sz="1000" i="1" spc="-5" dirty="0">
                <a:latin typeface="Calibri"/>
                <a:cs typeface="Calibri"/>
              </a:rPr>
              <a:t>Mantenere</a:t>
            </a:r>
            <a:r>
              <a:rPr sz="1000" i="1" spc="18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spc="18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vie</a:t>
            </a:r>
            <a:r>
              <a:rPr sz="1000" i="1" spc="18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aeree</a:t>
            </a:r>
            <a:r>
              <a:rPr sz="1000" i="1" spc="17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libere</a:t>
            </a:r>
            <a:r>
              <a:rPr sz="1000" i="1" spc="18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</a:t>
            </a:r>
            <a:r>
              <a:rPr sz="1000" i="1" spc="17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</a:t>
            </a:r>
            <a:r>
              <a:rPr sz="1000" i="1" spc="17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manovra</a:t>
            </a:r>
            <a:r>
              <a:rPr sz="1000" i="1" spc="17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</a:t>
            </a:r>
            <a:r>
              <a:rPr sz="1000" i="1" spc="18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sollevamento</a:t>
            </a:r>
            <a:r>
              <a:rPr sz="1000" i="1" spc="17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del</a:t>
            </a:r>
            <a:r>
              <a:rPr sz="1000" i="1" spc="17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viso</a:t>
            </a:r>
            <a:r>
              <a:rPr sz="1000" i="1" spc="17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(una </a:t>
            </a:r>
            <a:r>
              <a:rPr sz="1000" i="1" spc="-2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mano </a:t>
            </a:r>
            <a:r>
              <a:rPr sz="1000" i="1" spc="-5" dirty="0">
                <a:latin typeface="Calibri"/>
                <a:cs typeface="Calibri"/>
              </a:rPr>
              <a:t>sul fronte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due dita </a:t>
            </a:r>
            <a:r>
              <a:rPr sz="1000" i="1" spc="-15" dirty="0">
                <a:latin typeface="Calibri"/>
                <a:cs typeface="Calibri"/>
              </a:rPr>
              <a:t>sotto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 mandibola), chiudere il naso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dell’infortunato</a:t>
            </a:r>
            <a:r>
              <a:rPr sz="1000" i="1" spc="2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 il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pollice</a:t>
            </a:r>
            <a:r>
              <a:rPr sz="1000" i="1" spc="5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10" dirty="0">
                <a:latin typeface="Calibri"/>
                <a:cs typeface="Calibri"/>
              </a:rPr>
              <a:t>l’indice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mano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posta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sul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fronte.</a:t>
            </a:r>
            <a:endParaRPr sz="10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buClr>
                <a:srgbClr val="D12229"/>
              </a:buClr>
              <a:buChar char="•"/>
              <a:tabLst>
                <a:tab pos="474345" algn="l"/>
                <a:tab pos="474980" algn="l"/>
              </a:tabLst>
            </a:pPr>
            <a:r>
              <a:rPr sz="1000" i="1" spc="-10" dirty="0">
                <a:latin typeface="Calibri"/>
                <a:cs typeface="Calibri"/>
              </a:rPr>
              <a:t>Porre </a:t>
            </a:r>
            <a:r>
              <a:rPr sz="1000" i="1" spc="-5" dirty="0">
                <a:latin typeface="Calibri"/>
                <a:cs typeface="Calibri"/>
              </a:rPr>
              <a:t>le labbra su quelle dell’infortunato inspirare normalmente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10" dirty="0">
                <a:latin typeface="Calibri"/>
                <a:cs typeface="Calibri"/>
              </a:rPr>
              <a:t>soffiare </a:t>
            </a:r>
            <a:r>
              <a:rPr sz="1000" i="1" spc="-5" dirty="0">
                <a:latin typeface="Calibri"/>
                <a:cs typeface="Calibri"/>
              </a:rPr>
              <a:t>lenta-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mente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all’interno</a:t>
            </a:r>
            <a:r>
              <a:rPr sz="1000" i="1" spc="2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bocca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per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circa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un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secondo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ﬁnché</a:t>
            </a:r>
            <a:r>
              <a:rPr sz="1000" i="1" spc="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torace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dell’infortunato</a:t>
            </a:r>
            <a:r>
              <a:rPr sz="1000" i="1" spc="3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non</a:t>
            </a:r>
            <a:r>
              <a:rPr sz="1000" i="1" spc="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inizi </a:t>
            </a:r>
            <a:r>
              <a:rPr sz="1000" i="1" dirty="0">
                <a:latin typeface="Calibri"/>
                <a:cs typeface="Calibri"/>
              </a:rPr>
              <a:t> 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sollevarsi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poi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levare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labbra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lasciare espirare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normalmente.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6709" y="5515609"/>
            <a:ext cx="889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•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03909" y="5515609"/>
            <a:ext cx="29584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Calibri"/>
                <a:cs typeface="Calibri"/>
              </a:rPr>
              <a:t>Ripetere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questa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manovra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per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due volte.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Osservare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sollevamento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del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torace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durante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la manovra.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6709" y="5972809"/>
            <a:ext cx="467741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VENTILAZIONE 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BOCCA</a:t>
            </a:r>
            <a:r>
              <a:rPr sz="1000" i="1" spc="-2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D12229"/>
                </a:solidFill>
                <a:latin typeface="Calibri"/>
                <a:cs typeface="Calibri"/>
              </a:rPr>
              <a:t>–</a:t>
            </a:r>
            <a:r>
              <a:rPr sz="1000" i="1" spc="-15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D12229"/>
                </a:solidFill>
                <a:latin typeface="Calibri"/>
                <a:cs typeface="Calibri"/>
              </a:rPr>
              <a:t>MASCHERA</a:t>
            </a:r>
            <a:r>
              <a:rPr sz="1000" i="1" spc="-10" dirty="0">
                <a:solidFill>
                  <a:srgbClr val="D12229"/>
                </a:solidFill>
                <a:latin typeface="Calibri"/>
                <a:cs typeface="Calibri"/>
              </a:rPr>
              <a:t> </a:t>
            </a:r>
            <a:r>
              <a:rPr sz="1000" i="1" spc="-15" dirty="0">
                <a:solidFill>
                  <a:srgbClr val="D12229"/>
                </a:solidFill>
                <a:latin typeface="Calibri"/>
                <a:cs typeface="Calibri"/>
              </a:rPr>
              <a:t>TASCABILE</a:t>
            </a:r>
            <a:endParaRPr sz="10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1000" i="1" spc="-5" dirty="0">
                <a:latin typeface="Calibri"/>
                <a:cs typeface="Calibri"/>
              </a:rPr>
              <a:t>La manovra si </a:t>
            </a:r>
            <a:r>
              <a:rPr sz="1000" i="1" spc="-20" dirty="0">
                <a:latin typeface="Calibri"/>
                <a:cs typeface="Calibri"/>
              </a:rPr>
              <a:t>effettua </a:t>
            </a:r>
            <a:r>
              <a:rPr sz="1000" i="1" spc="-5" dirty="0">
                <a:latin typeface="Calibri"/>
                <a:cs typeface="Calibri"/>
              </a:rPr>
              <a:t>con la </a:t>
            </a:r>
            <a:r>
              <a:rPr sz="1000" i="1" spc="-10" dirty="0">
                <a:latin typeface="Calibri"/>
                <a:cs typeface="Calibri"/>
              </a:rPr>
              <a:t>completa </a:t>
            </a:r>
            <a:r>
              <a:rPr sz="1000" i="1" spc="-5" dirty="0">
                <a:latin typeface="Calibri"/>
                <a:cs typeface="Calibri"/>
              </a:rPr>
              <a:t>adesione del viso dell’infortunato </a:t>
            </a:r>
            <a:r>
              <a:rPr sz="1000" i="1" dirty="0">
                <a:latin typeface="Calibri"/>
                <a:cs typeface="Calibri"/>
              </a:rPr>
              <a:t>al </a:t>
            </a:r>
            <a:r>
              <a:rPr sz="1000" i="1" spc="-5" dirty="0">
                <a:latin typeface="Calibri"/>
                <a:cs typeface="Calibri"/>
              </a:rPr>
              <a:t>bordo della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maschera, in modo </a:t>
            </a:r>
            <a:r>
              <a:rPr sz="1000" i="1" dirty="0">
                <a:latin typeface="Calibri"/>
                <a:cs typeface="Calibri"/>
              </a:rPr>
              <a:t>da </a:t>
            </a:r>
            <a:r>
              <a:rPr sz="1000" i="1" spc="-5" dirty="0">
                <a:latin typeface="Calibri"/>
                <a:cs typeface="Calibri"/>
              </a:rPr>
              <a:t>coprire sia bocca </a:t>
            </a:r>
            <a:r>
              <a:rPr sz="1000" i="1" dirty="0">
                <a:latin typeface="Calibri"/>
                <a:cs typeface="Calibri"/>
              </a:rPr>
              <a:t>che </a:t>
            </a:r>
            <a:r>
              <a:rPr sz="1000" i="1" spc="-5" dirty="0">
                <a:latin typeface="Calibri"/>
                <a:cs typeface="Calibri"/>
              </a:rPr>
              <a:t>naso. Anche con questa </a:t>
            </a:r>
            <a:r>
              <a:rPr sz="1000" i="1" spc="-10" dirty="0">
                <a:latin typeface="Calibri"/>
                <a:cs typeface="Calibri"/>
              </a:rPr>
              <a:t>manovra </a:t>
            </a:r>
            <a:r>
              <a:rPr sz="1000" i="1" spc="-5" dirty="0">
                <a:latin typeface="Calibri"/>
                <a:cs typeface="Calibri"/>
              </a:rPr>
              <a:t>il viso deve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essere </a:t>
            </a:r>
            <a:r>
              <a:rPr sz="1000" i="1" spc="-10" dirty="0">
                <a:latin typeface="Calibri"/>
                <a:cs typeface="Calibri"/>
              </a:rPr>
              <a:t>sollevato</a:t>
            </a:r>
            <a:r>
              <a:rPr sz="1000" i="1" spc="-5" dirty="0">
                <a:latin typeface="Calibri"/>
                <a:cs typeface="Calibri"/>
              </a:rPr>
              <a:t> (mano sul </a:t>
            </a:r>
            <a:r>
              <a:rPr sz="1000" i="1" spc="-10" dirty="0">
                <a:latin typeface="Calibri"/>
                <a:cs typeface="Calibri"/>
              </a:rPr>
              <a:t>fronte</a:t>
            </a:r>
            <a:r>
              <a:rPr sz="1000" i="1" spc="204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 </a:t>
            </a:r>
            <a:r>
              <a:rPr sz="1000" i="1" spc="-5" dirty="0">
                <a:latin typeface="Calibri"/>
                <a:cs typeface="Calibri"/>
              </a:rPr>
              <a:t>due dita </a:t>
            </a:r>
            <a:r>
              <a:rPr sz="1000" i="1" spc="-15" dirty="0">
                <a:latin typeface="Calibri"/>
                <a:cs typeface="Calibri"/>
              </a:rPr>
              <a:t>sotto </a:t>
            </a:r>
            <a:r>
              <a:rPr sz="1000" i="1" spc="-5" dirty="0">
                <a:latin typeface="Calibri"/>
                <a:cs typeface="Calibri"/>
              </a:rPr>
              <a:t>la mandibola). </a:t>
            </a:r>
            <a:r>
              <a:rPr sz="1000" i="1" spc="-10" dirty="0">
                <a:latin typeface="Calibri"/>
                <a:cs typeface="Calibri"/>
              </a:rPr>
              <a:t>Questo </a:t>
            </a:r>
            <a:r>
              <a:rPr sz="1000" i="1" spc="-5" dirty="0">
                <a:latin typeface="Calibri"/>
                <a:cs typeface="Calibri"/>
              </a:rPr>
              <a:t>tipo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maschera </a:t>
            </a:r>
            <a:r>
              <a:rPr sz="1000" i="1" dirty="0">
                <a:latin typeface="Calibri"/>
                <a:cs typeface="Calibri"/>
              </a:rPr>
              <a:t> ha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dei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vantaggi,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evita</a:t>
            </a:r>
            <a:r>
              <a:rPr sz="1000" i="1" spc="-5" dirty="0">
                <a:latin typeface="Calibri"/>
                <a:cs typeface="Calibri"/>
              </a:rPr>
              <a:t> il</a:t>
            </a:r>
            <a:r>
              <a:rPr sz="1000" i="1" spc="10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contatto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15" dirty="0">
                <a:latin typeface="Calibri"/>
                <a:cs typeface="Calibri"/>
              </a:rPr>
              <a:t>diretto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con </a:t>
            </a:r>
            <a:r>
              <a:rPr sz="1000" i="1" spc="-10" dirty="0">
                <a:latin typeface="Calibri"/>
                <a:cs typeface="Calibri"/>
              </a:rPr>
              <a:t>l’infortunato,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impedisce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che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l’aria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ossigenata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99329" y="6929119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 MT"/>
                <a:cs typeface="Arial MT"/>
              </a:rPr>
              <a:t>7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2842</TotalTime>
  <Words>7942</Words>
  <Application>Microsoft Office PowerPoint</Application>
  <PresentationFormat>Personalizzato</PresentationFormat>
  <Paragraphs>966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4" baseType="lpstr"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ws</dc:creator>
  <cp:lastModifiedBy>ACZN Formation</cp:lastModifiedBy>
  <cp:revision>4</cp:revision>
  <dcterms:created xsi:type="dcterms:W3CDTF">2022-11-12T20:48:27Z</dcterms:created>
  <dcterms:modified xsi:type="dcterms:W3CDTF">2024-04-03T18:18:12Z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2019-02-14T00:00:00Z</vt:filetime>
  </property>
  <property fmtid="{D5CDD505-2E9C-101B-9397-08002B2CF9AE}" pid="3" name="Creator">
    <vt:lpwstr>Impress</vt:lpwstr>
  </property>
  <property fmtid="{D5CDD505-2E9C-101B-9397-08002B2CF9AE}" pid="4" name="LastSaved">
    <vt:filetime>2019-02-14T00:00:00Z</vt:filetime>
  </property>
</Properties>
</file>